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9"/>
  </p:notesMasterIdLst>
  <p:handoutMasterIdLst>
    <p:handoutMasterId r:id="rId20"/>
  </p:handoutMasterIdLst>
  <p:sldIdLst>
    <p:sldId id="256" r:id="rId2"/>
    <p:sldId id="263" r:id="rId3"/>
    <p:sldId id="265" r:id="rId4"/>
    <p:sldId id="264" r:id="rId5"/>
    <p:sldId id="257" r:id="rId6"/>
    <p:sldId id="271" r:id="rId7"/>
    <p:sldId id="273" r:id="rId8"/>
    <p:sldId id="258" r:id="rId9"/>
    <p:sldId id="259" r:id="rId10"/>
    <p:sldId id="260" r:id="rId11"/>
    <p:sldId id="261" r:id="rId12"/>
    <p:sldId id="262" r:id="rId13"/>
    <p:sldId id="266" r:id="rId14"/>
    <p:sldId id="267" r:id="rId15"/>
    <p:sldId id="268" r:id="rId16"/>
    <p:sldId id="270" r:id="rId17"/>
    <p:sldId id="272"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3" autoAdjust="0"/>
    <p:restoredTop sz="94660"/>
  </p:normalViewPr>
  <p:slideViewPr>
    <p:cSldViewPr snapToGrid="0">
      <p:cViewPr varScale="1">
        <p:scale>
          <a:sx n="74" d="100"/>
          <a:sy n="74" d="100"/>
        </p:scale>
        <p:origin x="31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C4652A1C-C09C-4761-B113-98C48B6829AB}" type="datetimeFigureOut">
              <a:rPr lang="en-GB" smtClean="0"/>
              <a:t>12/11/2019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11A5CB-1C0B-4171-A69B-22A84A4CEE8E}" type="slidenum">
              <a:rPr lang="en-GB" smtClean="0"/>
              <a:t>‹#›</a:t>
            </a:fld>
            <a:endParaRPr lang="en-GB"/>
          </a:p>
        </p:txBody>
      </p:sp>
    </p:spTree>
    <p:extLst>
      <p:ext uri="{BB962C8B-B14F-4D97-AF65-F5344CB8AC3E}">
        <p14:creationId xmlns:p14="http://schemas.microsoft.com/office/powerpoint/2010/main" val="17571443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15E403D-4D42-4473-A4E3-392619424E91}" type="datetimeFigureOut">
              <a:rPr lang="en-GB" smtClean="0"/>
              <a:t>12/11/2019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F4079AB-10C3-4A9A-B88B-07C96E14FB5A}" type="slidenum">
              <a:rPr lang="en-GB" smtClean="0"/>
              <a:t>‹#›</a:t>
            </a:fld>
            <a:endParaRPr lang="en-GB"/>
          </a:p>
        </p:txBody>
      </p:sp>
    </p:spTree>
    <p:extLst>
      <p:ext uri="{BB962C8B-B14F-4D97-AF65-F5344CB8AC3E}">
        <p14:creationId xmlns:p14="http://schemas.microsoft.com/office/powerpoint/2010/main" val="4171931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1</a:t>
            </a:fld>
            <a:endParaRPr lang="en-GB"/>
          </a:p>
        </p:txBody>
      </p:sp>
    </p:spTree>
    <p:extLst>
      <p:ext uri="{BB962C8B-B14F-4D97-AF65-F5344CB8AC3E}">
        <p14:creationId xmlns:p14="http://schemas.microsoft.com/office/powerpoint/2010/main" val="40309927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2</a:t>
            </a:fld>
            <a:endParaRPr lang="en-GB"/>
          </a:p>
        </p:txBody>
      </p:sp>
    </p:spTree>
    <p:extLst>
      <p:ext uri="{BB962C8B-B14F-4D97-AF65-F5344CB8AC3E}">
        <p14:creationId xmlns:p14="http://schemas.microsoft.com/office/powerpoint/2010/main" val="980325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3</a:t>
            </a:fld>
            <a:endParaRPr lang="en-GB"/>
          </a:p>
        </p:txBody>
      </p:sp>
    </p:spTree>
    <p:extLst>
      <p:ext uri="{BB962C8B-B14F-4D97-AF65-F5344CB8AC3E}">
        <p14:creationId xmlns:p14="http://schemas.microsoft.com/office/powerpoint/2010/main" val="1117261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4</a:t>
            </a:fld>
            <a:endParaRPr lang="en-GB"/>
          </a:p>
        </p:txBody>
      </p:sp>
    </p:spTree>
    <p:extLst>
      <p:ext uri="{BB962C8B-B14F-4D97-AF65-F5344CB8AC3E}">
        <p14:creationId xmlns:p14="http://schemas.microsoft.com/office/powerpoint/2010/main" val="8713106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5</a:t>
            </a:fld>
            <a:endParaRPr lang="en-GB"/>
          </a:p>
        </p:txBody>
      </p:sp>
    </p:spTree>
    <p:extLst>
      <p:ext uri="{BB962C8B-B14F-4D97-AF65-F5344CB8AC3E}">
        <p14:creationId xmlns:p14="http://schemas.microsoft.com/office/powerpoint/2010/main" val="35573744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6</a:t>
            </a:fld>
            <a:endParaRPr lang="en-GB"/>
          </a:p>
        </p:txBody>
      </p:sp>
    </p:spTree>
    <p:extLst>
      <p:ext uri="{BB962C8B-B14F-4D97-AF65-F5344CB8AC3E}">
        <p14:creationId xmlns:p14="http://schemas.microsoft.com/office/powerpoint/2010/main" val="2709750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7</a:t>
            </a:fld>
            <a:endParaRPr lang="en-GB"/>
          </a:p>
        </p:txBody>
      </p:sp>
    </p:spTree>
    <p:extLst>
      <p:ext uri="{BB962C8B-B14F-4D97-AF65-F5344CB8AC3E}">
        <p14:creationId xmlns:p14="http://schemas.microsoft.com/office/powerpoint/2010/main" val="24677687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8</a:t>
            </a:fld>
            <a:endParaRPr lang="en-GB"/>
          </a:p>
        </p:txBody>
      </p:sp>
    </p:spTree>
    <p:extLst>
      <p:ext uri="{BB962C8B-B14F-4D97-AF65-F5344CB8AC3E}">
        <p14:creationId xmlns:p14="http://schemas.microsoft.com/office/powerpoint/2010/main" val="8902070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9</a:t>
            </a:fld>
            <a:endParaRPr lang="en-GB"/>
          </a:p>
        </p:txBody>
      </p:sp>
    </p:spTree>
    <p:extLst>
      <p:ext uri="{BB962C8B-B14F-4D97-AF65-F5344CB8AC3E}">
        <p14:creationId xmlns:p14="http://schemas.microsoft.com/office/powerpoint/2010/main" val="1403567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10</a:t>
            </a:fld>
            <a:endParaRPr lang="en-GB"/>
          </a:p>
        </p:txBody>
      </p:sp>
    </p:spTree>
    <p:extLst>
      <p:ext uri="{BB962C8B-B14F-4D97-AF65-F5344CB8AC3E}">
        <p14:creationId xmlns:p14="http://schemas.microsoft.com/office/powerpoint/2010/main" val="34629934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11</a:t>
            </a:fld>
            <a:endParaRPr lang="en-GB"/>
          </a:p>
        </p:txBody>
      </p:sp>
    </p:spTree>
    <p:extLst>
      <p:ext uri="{BB962C8B-B14F-4D97-AF65-F5344CB8AC3E}">
        <p14:creationId xmlns:p14="http://schemas.microsoft.com/office/powerpoint/2010/main" val="27785217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12</a:t>
            </a:fld>
            <a:endParaRPr lang="en-GB"/>
          </a:p>
        </p:txBody>
      </p:sp>
    </p:spTree>
    <p:extLst>
      <p:ext uri="{BB962C8B-B14F-4D97-AF65-F5344CB8AC3E}">
        <p14:creationId xmlns:p14="http://schemas.microsoft.com/office/powerpoint/2010/main" val="42687082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13</a:t>
            </a:fld>
            <a:endParaRPr lang="en-GB"/>
          </a:p>
        </p:txBody>
      </p:sp>
    </p:spTree>
    <p:extLst>
      <p:ext uri="{BB962C8B-B14F-4D97-AF65-F5344CB8AC3E}">
        <p14:creationId xmlns:p14="http://schemas.microsoft.com/office/powerpoint/2010/main" val="11138778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14</a:t>
            </a:fld>
            <a:endParaRPr lang="en-GB"/>
          </a:p>
        </p:txBody>
      </p:sp>
    </p:spTree>
    <p:extLst>
      <p:ext uri="{BB962C8B-B14F-4D97-AF65-F5344CB8AC3E}">
        <p14:creationId xmlns:p14="http://schemas.microsoft.com/office/powerpoint/2010/main" val="987823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15</a:t>
            </a:fld>
            <a:endParaRPr lang="en-GB"/>
          </a:p>
        </p:txBody>
      </p:sp>
    </p:spTree>
    <p:extLst>
      <p:ext uri="{BB962C8B-B14F-4D97-AF65-F5344CB8AC3E}">
        <p14:creationId xmlns:p14="http://schemas.microsoft.com/office/powerpoint/2010/main" val="12888486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F4079AB-10C3-4A9A-B88B-07C96E14FB5A}" type="slidenum">
              <a:rPr lang="en-GB" smtClean="0"/>
              <a:t>16</a:t>
            </a:fld>
            <a:endParaRPr lang="en-GB"/>
          </a:p>
        </p:txBody>
      </p:sp>
    </p:spTree>
    <p:extLst>
      <p:ext uri="{BB962C8B-B14F-4D97-AF65-F5344CB8AC3E}">
        <p14:creationId xmlns:p14="http://schemas.microsoft.com/office/powerpoint/2010/main" val="4169787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F4079AB-10C3-4A9A-B88B-07C96E14FB5A}" type="slidenum">
              <a:rPr lang="en-GB" smtClean="0"/>
              <a:t>17</a:t>
            </a:fld>
            <a:endParaRPr lang="en-GB"/>
          </a:p>
        </p:txBody>
      </p:sp>
    </p:spTree>
    <p:extLst>
      <p:ext uri="{BB962C8B-B14F-4D97-AF65-F5344CB8AC3E}">
        <p14:creationId xmlns:p14="http://schemas.microsoft.com/office/powerpoint/2010/main" val="2693231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11/12/2019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school-inspection-handbook-from-september-2015"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esd.escalate.ac.uk/downloads/1768.pdf"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3.jp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Twinkl Cursive Looped" panose="02000000000000000000" pitchFamily="2" charset="0"/>
              </a:rPr>
              <a:t>ECO </a:t>
            </a:r>
            <a:r>
              <a:rPr lang="en-GB" dirty="0" smtClean="0">
                <a:latin typeface="Twinkl Cursive Looped" panose="02000000000000000000" pitchFamily="2" charset="0"/>
              </a:rPr>
              <a:t>SCHOOLS</a:t>
            </a:r>
            <a:br>
              <a:rPr lang="en-GB" dirty="0" smtClean="0">
                <a:latin typeface="Twinkl Cursive Looped" panose="02000000000000000000" pitchFamily="2" charset="0"/>
              </a:rPr>
            </a:br>
            <a:r>
              <a:rPr lang="en-GB" dirty="0" smtClean="0">
                <a:latin typeface="Twinkl Cursive Looped" panose="02000000000000000000" pitchFamily="2" charset="0"/>
              </a:rPr>
              <a:t>at St Paul’s </a:t>
            </a:r>
            <a:endParaRPr lang="en-GB" dirty="0">
              <a:latin typeface="Twinkl Cursive Looped" panose="02000000000000000000" pitchFamily="2" charset="0"/>
            </a:endParaRPr>
          </a:p>
        </p:txBody>
      </p:sp>
      <p:sp>
        <p:nvSpPr>
          <p:cNvPr id="3" name="Subtitle 2"/>
          <p:cNvSpPr>
            <a:spLocks noGrp="1"/>
          </p:cNvSpPr>
          <p:nvPr>
            <p:ph type="subTitle" idx="1"/>
          </p:nvPr>
        </p:nvSpPr>
        <p:spPr/>
        <p:txBody>
          <a:bodyPr/>
          <a:lstStyle/>
          <a:p>
            <a:r>
              <a:rPr lang="en-GB" dirty="0" smtClean="0">
                <a:latin typeface="Twinkl Cursive Looped" panose="02000000000000000000" pitchFamily="2" charset="0"/>
              </a:rPr>
              <a:t>2019-2020</a:t>
            </a:r>
            <a:endParaRPr lang="en-GB" dirty="0">
              <a:latin typeface="Twinkl Cursive Looped" panose="02000000000000000000" pitchFamily="2" charset="0"/>
            </a:endParaRPr>
          </a:p>
        </p:txBody>
      </p:sp>
    </p:spTree>
    <p:extLst>
      <p:ext uri="{BB962C8B-B14F-4D97-AF65-F5344CB8AC3E}">
        <p14:creationId xmlns:p14="http://schemas.microsoft.com/office/powerpoint/2010/main" val="27174051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29803"/>
          </a:xfrm>
        </p:spPr>
        <p:txBody>
          <a:bodyPr>
            <a:normAutofit/>
          </a:bodyPr>
          <a:lstStyle/>
          <a:p>
            <a:r>
              <a:rPr lang="en-GB" sz="3200" dirty="0" smtClean="0">
                <a:latin typeface="Twinkl Cursive Looped" panose="02000000000000000000" pitchFamily="2" charset="0"/>
              </a:rPr>
              <a:t>ECO-Schools programme</a:t>
            </a:r>
            <a:endParaRPr lang="en-GB" sz="3200" dirty="0">
              <a:latin typeface="Twinkl Cursive Looped" panose="02000000000000000000" pitchFamily="2" charset="0"/>
            </a:endParaRPr>
          </a:p>
        </p:txBody>
      </p:sp>
      <p:sp>
        <p:nvSpPr>
          <p:cNvPr id="3" name="Content Placeholder 2"/>
          <p:cNvSpPr>
            <a:spLocks noGrp="1"/>
          </p:cNvSpPr>
          <p:nvPr>
            <p:ph idx="1"/>
          </p:nvPr>
        </p:nvSpPr>
        <p:spPr>
          <a:xfrm>
            <a:off x="677334" y="1339403"/>
            <a:ext cx="8596668" cy="4984124"/>
          </a:xfrm>
        </p:spPr>
        <p:txBody>
          <a:bodyPr>
            <a:normAutofit/>
          </a:bodyPr>
          <a:lstStyle/>
          <a:p>
            <a:pPr marL="0" indent="0">
              <a:buNone/>
            </a:pPr>
            <a:r>
              <a:rPr lang="en-GB" sz="2000" b="1" dirty="0">
                <a:latin typeface="Twinkl Cursive Looped" panose="02000000000000000000" pitchFamily="2" charset="0"/>
              </a:rPr>
              <a:t>Giving children &amp; teenagers an environmental voice…</a:t>
            </a:r>
          </a:p>
          <a:p>
            <a:r>
              <a:rPr lang="en-GB" sz="2000" dirty="0">
                <a:latin typeface="Twinkl Cursive Looped" panose="02000000000000000000" pitchFamily="2" charset="0"/>
              </a:rPr>
              <a:t>The Eco-Schools programme is an ideal way for schools to embark on a meaningful path towards improving the environment in both the school and the local </a:t>
            </a:r>
            <a:r>
              <a:rPr lang="en-GB" sz="2000" dirty="0" smtClean="0">
                <a:latin typeface="Twinkl Cursive Looped" panose="02000000000000000000" pitchFamily="2" charset="0"/>
              </a:rPr>
              <a:t>community, while </a:t>
            </a:r>
            <a:r>
              <a:rPr lang="en-GB" sz="2000" dirty="0">
                <a:latin typeface="Twinkl Cursive Looped" panose="02000000000000000000" pitchFamily="2" charset="0"/>
              </a:rPr>
              <a:t>at the same time having a life-long positive impact on the lives of young people and their families</a:t>
            </a:r>
            <a:r>
              <a:rPr lang="en-GB" sz="2000" dirty="0" smtClean="0">
                <a:latin typeface="Twinkl Cursive Looped" panose="02000000000000000000" pitchFamily="2" charset="0"/>
              </a:rPr>
              <a:t>.</a:t>
            </a:r>
            <a:r>
              <a:rPr lang="en-GB" sz="2000" dirty="0">
                <a:latin typeface="Twinkl Cursive Looped" panose="02000000000000000000" pitchFamily="2" charset="0"/>
              </a:rPr>
              <a:t> </a:t>
            </a:r>
            <a:endParaRPr lang="en-GB" sz="2000" dirty="0" smtClean="0">
              <a:latin typeface="Twinkl Cursive Looped" panose="02000000000000000000" pitchFamily="2" charset="0"/>
            </a:endParaRPr>
          </a:p>
          <a:p>
            <a:pPr marL="0" indent="0">
              <a:buNone/>
            </a:pPr>
            <a:endParaRPr lang="en-GB" sz="2000" dirty="0" smtClean="0">
              <a:latin typeface="Twinkl Cursive Looped" panose="02000000000000000000" pitchFamily="2" charset="0"/>
            </a:endParaRPr>
          </a:p>
          <a:p>
            <a:r>
              <a:rPr lang="en-GB" sz="2000" dirty="0" smtClean="0">
                <a:latin typeface="Twinkl Cursive Looped" panose="02000000000000000000" pitchFamily="2" charset="0"/>
              </a:rPr>
              <a:t>The </a:t>
            </a:r>
            <a:r>
              <a:rPr lang="en-GB" sz="2000" dirty="0">
                <a:latin typeface="Twinkl Cursive Looped" panose="02000000000000000000" pitchFamily="2" charset="0"/>
              </a:rPr>
              <a:t>Eco-Schools programme consists of three structural elements – </a:t>
            </a:r>
            <a:r>
              <a:rPr lang="en-GB" sz="2000" b="1" dirty="0">
                <a:latin typeface="Twinkl Cursive Looped" panose="02000000000000000000" pitchFamily="2" charset="0"/>
              </a:rPr>
              <a:t>The Seven Step Framework, the Eco-Schools Topics and assessment for the international Green Flag award</a:t>
            </a:r>
            <a:r>
              <a:rPr lang="en-GB" sz="2000" dirty="0">
                <a:latin typeface="Twinkl Cursive Looped" panose="02000000000000000000" pitchFamily="2" charset="0"/>
              </a:rPr>
              <a:t>. To be successful the programme requires support from school leaders and active involvement from staff, as well as a long-term commitment and the willingness to involve students in decision-making. The Eco-Schools Seven Steps methodology is a series of  carefully engineered measures  to help schools maximise the success of their Eco-School ambitions.</a:t>
            </a:r>
          </a:p>
          <a:p>
            <a:endParaRPr lang="en-GB" dirty="0">
              <a:latin typeface="Twinkl Cursive Looped" panose="02000000000000000000" pitchFamily="2" charset="0"/>
            </a:endParaRPr>
          </a:p>
        </p:txBody>
      </p:sp>
    </p:spTree>
    <p:extLst>
      <p:ext uri="{BB962C8B-B14F-4D97-AF65-F5344CB8AC3E}">
        <p14:creationId xmlns:p14="http://schemas.microsoft.com/office/powerpoint/2010/main" val="40056509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6113"/>
            <a:ext cx="8596668" cy="1320800"/>
          </a:xfrm>
        </p:spPr>
        <p:txBody>
          <a:bodyPr>
            <a:normAutofit/>
          </a:bodyPr>
          <a:lstStyle/>
          <a:p>
            <a:r>
              <a:rPr lang="en-GB" sz="3200" dirty="0" smtClean="0">
                <a:latin typeface="Twinkl Cursive Looped" panose="02000000000000000000" pitchFamily="2" charset="0"/>
              </a:rPr>
              <a:t>What do Ofsted think of Eco-Schools participation?</a:t>
            </a:r>
            <a:endParaRPr lang="en-GB" sz="3200" dirty="0">
              <a:latin typeface="Twinkl Cursive Looped" panose="02000000000000000000" pitchFamily="2" charset="0"/>
            </a:endParaRPr>
          </a:p>
        </p:txBody>
      </p:sp>
      <p:sp>
        <p:nvSpPr>
          <p:cNvPr id="3" name="Content Placeholder 2"/>
          <p:cNvSpPr>
            <a:spLocks noGrp="1"/>
          </p:cNvSpPr>
          <p:nvPr>
            <p:ph idx="1"/>
          </p:nvPr>
        </p:nvSpPr>
        <p:spPr>
          <a:xfrm>
            <a:off x="677334" y="1556913"/>
            <a:ext cx="8596668" cy="4727977"/>
          </a:xfrm>
        </p:spPr>
        <p:txBody>
          <a:bodyPr>
            <a:normAutofit lnSpcReduction="10000"/>
          </a:bodyPr>
          <a:lstStyle/>
          <a:p>
            <a:r>
              <a:rPr lang="en-GB" sz="2000" dirty="0">
                <a:latin typeface="Twinkl Cursive Looped" panose="02000000000000000000" pitchFamily="2" charset="0"/>
              </a:rPr>
              <a:t>The Eco-Schools programme also meets the Ofsted requirement on schools that measures how effectively a school works in partnership with external agencies and the community (including business) to ‘improve the school, extend the curriculum and increase the range and quality of learning opportunities for pupils’, outlined in the 2015 </a:t>
            </a:r>
            <a:r>
              <a:rPr lang="en-GB" sz="2000" u="sng" dirty="0">
                <a:latin typeface="Twinkl Cursive Looped" panose="02000000000000000000" pitchFamily="2" charset="0"/>
                <a:hlinkClick r:id="rId3"/>
              </a:rPr>
              <a:t>Ofsted School Inspection Handbook</a:t>
            </a:r>
            <a:r>
              <a:rPr lang="en-GB" sz="2000" dirty="0" smtClean="0">
                <a:latin typeface="Twinkl Cursive Looped" panose="02000000000000000000" pitchFamily="2" charset="0"/>
              </a:rPr>
              <a:t>.</a:t>
            </a:r>
          </a:p>
          <a:p>
            <a:endParaRPr lang="en-GB" sz="2000" dirty="0">
              <a:latin typeface="Twinkl Cursive Looped" panose="02000000000000000000" pitchFamily="2" charset="0"/>
            </a:endParaRPr>
          </a:p>
          <a:p>
            <a:pPr marL="0" indent="0">
              <a:buNone/>
            </a:pPr>
            <a:r>
              <a:rPr lang="en-GB" sz="2000" dirty="0">
                <a:latin typeface="Twinkl Cursive Looped" panose="02000000000000000000" pitchFamily="2" charset="0"/>
              </a:rPr>
              <a:t>In a </a:t>
            </a:r>
            <a:r>
              <a:rPr lang="en-GB" sz="2000" u="sng" dirty="0">
                <a:latin typeface="Twinkl Cursive Looped" panose="02000000000000000000" pitchFamily="2" charset="0"/>
                <a:hlinkClick r:id="rId4"/>
              </a:rPr>
              <a:t>Schools and Sustainability Ofsted report</a:t>
            </a:r>
            <a:r>
              <a:rPr lang="en-GB" sz="2000" dirty="0">
                <a:latin typeface="Twinkl Cursive Looped" panose="02000000000000000000" pitchFamily="2" charset="0"/>
              </a:rPr>
              <a:t>, Ofsted made this statement:</a:t>
            </a:r>
          </a:p>
          <a:p>
            <a:r>
              <a:rPr lang="en-GB" sz="2000" i="1" dirty="0">
                <a:latin typeface="Twinkl Cursive Looped" panose="02000000000000000000" pitchFamily="2" charset="0"/>
              </a:rPr>
              <a:t>‘It provides a simple programme to enable schools to analyse their operations and become more sustainable.</a:t>
            </a:r>
            <a:r>
              <a:rPr lang="en-GB" sz="2000" b="1" i="1" dirty="0">
                <a:latin typeface="Twinkl Cursive Looped" panose="02000000000000000000" pitchFamily="2" charset="0"/>
              </a:rPr>
              <a:t> A key element is the involvement of pupils in the whole process</a:t>
            </a:r>
            <a:r>
              <a:rPr lang="en-GB" sz="2000" i="1" dirty="0">
                <a:latin typeface="Twinkl Cursive Looped" panose="02000000000000000000" pitchFamily="2" charset="0"/>
              </a:rPr>
              <a:t>, including monitoring, action planning and decision making, leading to ownership of the programmes and an increase in their sense of responsibility to the environment and the local area.’</a:t>
            </a:r>
            <a:endParaRPr lang="en-GB" sz="2000" dirty="0">
              <a:latin typeface="Twinkl Cursive Looped" panose="02000000000000000000" pitchFamily="2" charset="0"/>
            </a:endParaRPr>
          </a:p>
          <a:p>
            <a:endParaRPr lang="en-GB" sz="2000" dirty="0">
              <a:latin typeface="Twinkl Cursive Looped" panose="02000000000000000000" pitchFamily="2" charset="0"/>
            </a:endParaRPr>
          </a:p>
        </p:txBody>
      </p:sp>
    </p:spTree>
    <p:extLst>
      <p:ext uri="{BB962C8B-B14F-4D97-AF65-F5344CB8AC3E}">
        <p14:creationId xmlns:p14="http://schemas.microsoft.com/office/powerpoint/2010/main" val="22734348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992"/>
            <a:ext cx="8596668" cy="1320800"/>
          </a:xfrm>
        </p:spPr>
        <p:txBody>
          <a:bodyPr/>
          <a:lstStyle/>
          <a:p>
            <a:r>
              <a:rPr lang="en-GB" dirty="0" smtClean="0">
                <a:latin typeface="Twinkl Cursive Looped" panose="02000000000000000000" pitchFamily="2" charset="0"/>
              </a:rPr>
              <a:t>What difference does being an ECO-school make to our children’s learning?</a:t>
            </a:r>
            <a:endParaRPr lang="en-GB" dirty="0">
              <a:latin typeface="Twinkl Cursive Looped" panose="02000000000000000000" pitchFamily="2" charset="0"/>
            </a:endParaRPr>
          </a:p>
        </p:txBody>
      </p:sp>
      <p:sp>
        <p:nvSpPr>
          <p:cNvPr id="3" name="Content Placeholder 2"/>
          <p:cNvSpPr>
            <a:spLocks noGrp="1"/>
          </p:cNvSpPr>
          <p:nvPr>
            <p:ph idx="1"/>
          </p:nvPr>
        </p:nvSpPr>
        <p:spPr>
          <a:xfrm>
            <a:off x="677334" y="2033431"/>
            <a:ext cx="8596668" cy="3880773"/>
          </a:xfrm>
        </p:spPr>
        <p:txBody>
          <a:bodyPr/>
          <a:lstStyle/>
          <a:p>
            <a:pPr marL="0" indent="0">
              <a:buNone/>
            </a:pPr>
            <a:r>
              <a:rPr lang="en-GB" sz="2000" b="1" dirty="0">
                <a:latin typeface="Twinkl Cursive Looped" panose="02000000000000000000" pitchFamily="2" charset="0"/>
              </a:rPr>
              <a:t>Making a difference to pupils’ lives</a:t>
            </a:r>
            <a:endParaRPr lang="en-GB" sz="2000" dirty="0">
              <a:latin typeface="Twinkl Cursive Looped" panose="02000000000000000000" pitchFamily="2" charset="0"/>
            </a:endParaRPr>
          </a:p>
          <a:p>
            <a:r>
              <a:rPr lang="en-GB" sz="2000" dirty="0">
                <a:latin typeface="Twinkl Cursive Looped" panose="02000000000000000000" pitchFamily="2" charset="0"/>
              </a:rPr>
              <a:t>The Eco-Schools programme provides a unique opportunity that </a:t>
            </a:r>
            <a:r>
              <a:rPr lang="en-GB" sz="2000" b="1" dirty="0">
                <a:latin typeface="Twinkl Cursive Looped" panose="02000000000000000000" pitchFamily="2" charset="0"/>
              </a:rPr>
              <a:t>empowers pupils to lead change</a:t>
            </a:r>
            <a:r>
              <a:rPr lang="en-GB" sz="2000" dirty="0">
                <a:latin typeface="Twinkl Cursive Looped" panose="02000000000000000000" pitchFamily="2" charset="0"/>
              </a:rPr>
              <a:t> within their school and have a positive impact in their wider community. The programme encourages pupils of all ages and abilities to work together </a:t>
            </a:r>
            <a:r>
              <a:rPr lang="en-GB" sz="2000" b="1" dirty="0">
                <a:latin typeface="Twinkl Cursive Looped" panose="02000000000000000000" pitchFamily="2" charset="0"/>
              </a:rPr>
              <a:t>to develop their knowledge and environmental awareness. </a:t>
            </a:r>
            <a:r>
              <a:rPr lang="en-GB" sz="2000" dirty="0">
                <a:latin typeface="Twinkl Cursive Looped" panose="02000000000000000000" pitchFamily="2" charset="0"/>
              </a:rPr>
              <a:t>Independent research into the Eco-Schools programme in England found evidence of the positive impacts on pupils, including </a:t>
            </a:r>
            <a:r>
              <a:rPr lang="en-GB" sz="2000" b="1" dirty="0">
                <a:latin typeface="Twinkl Cursive Looped" panose="02000000000000000000" pitchFamily="2" charset="0"/>
              </a:rPr>
              <a:t>increased confidence, development of leaderships skills, improved pupil well-being and behaviour and greater motivation at school.</a:t>
            </a:r>
          </a:p>
          <a:p>
            <a:endParaRPr lang="en-GB" dirty="0"/>
          </a:p>
        </p:txBody>
      </p:sp>
    </p:spTree>
    <p:extLst>
      <p:ext uri="{BB962C8B-B14F-4D97-AF65-F5344CB8AC3E}">
        <p14:creationId xmlns:p14="http://schemas.microsoft.com/office/powerpoint/2010/main" val="7120431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Twinkl Cursive Looped" panose="02000000000000000000" pitchFamily="2" charset="0"/>
              </a:rPr>
              <a:t>ECO SCHOOL-Ten Topics</a:t>
            </a:r>
            <a:endParaRPr lang="en-GB" dirty="0">
              <a:latin typeface="Twinkl Cursive Looped" panose="02000000000000000000" pitchFamily="2"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77333" y="2222771"/>
            <a:ext cx="1168382" cy="1133331"/>
          </a:xfrm>
        </p:spPr>
      </p:pic>
      <p:sp>
        <p:nvSpPr>
          <p:cNvPr id="5" name="TextBox 4"/>
          <p:cNvSpPr txBox="1"/>
          <p:nvPr/>
        </p:nvSpPr>
        <p:spPr>
          <a:xfrm>
            <a:off x="766119" y="3323968"/>
            <a:ext cx="9848335" cy="369332"/>
          </a:xfrm>
          <a:prstGeom prst="rect">
            <a:avLst/>
          </a:prstGeom>
          <a:noFill/>
        </p:spPr>
        <p:txBody>
          <a:bodyPr wrap="square" rtlCol="0">
            <a:spAutoFit/>
          </a:bodyPr>
          <a:lstStyle/>
          <a:p>
            <a:r>
              <a:rPr lang="en-GB" dirty="0" smtClean="0">
                <a:latin typeface="Twinkl Cursive Looped" panose="02000000000000000000" pitchFamily="2" charset="0"/>
              </a:rPr>
              <a:t>Biodiversity			Energy 		Global Citizenship 	Healthy Living		Litter</a:t>
            </a:r>
            <a:endParaRPr lang="en-GB" dirty="0">
              <a:latin typeface="Twinkl Cursive Looped" panose="02000000000000000000" pitchFamily="2"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99210" y="2216929"/>
            <a:ext cx="1174406" cy="113917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94421" y="2249600"/>
            <a:ext cx="1297973" cy="1259034"/>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13199" y="1993045"/>
            <a:ext cx="1636023" cy="1586942"/>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99812" y="1974743"/>
            <a:ext cx="1664051" cy="1614129"/>
          </a:xfrm>
          <a:prstGeom prst="rect">
            <a:avLst/>
          </a:prstGeom>
        </p:spPr>
      </p:pic>
      <p:sp>
        <p:nvSpPr>
          <p:cNvPr id="10" name="TextBox 9"/>
          <p:cNvSpPr txBox="1"/>
          <p:nvPr/>
        </p:nvSpPr>
        <p:spPr>
          <a:xfrm>
            <a:off x="677333" y="5737655"/>
            <a:ext cx="9848335" cy="369332"/>
          </a:xfrm>
          <a:prstGeom prst="rect">
            <a:avLst/>
          </a:prstGeom>
          <a:noFill/>
        </p:spPr>
        <p:txBody>
          <a:bodyPr wrap="square" rtlCol="0">
            <a:spAutoFit/>
          </a:bodyPr>
          <a:lstStyle/>
          <a:p>
            <a:r>
              <a:rPr lang="en-GB" dirty="0" smtClean="0">
                <a:latin typeface="Twinkl Cursive Looped" panose="02000000000000000000" pitchFamily="2" charset="0"/>
              </a:rPr>
              <a:t>  Marine			School grounds           Transport			Waste                   Water	</a:t>
            </a:r>
            <a:endParaRPr lang="en-GB" dirty="0">
              <a:latin typeface="Twinkl Cursive Looped" panose="02000000000000000000" pitchFamily="2" charset="0"/>
            </a:endParaRPr>
          </a:p>
        </p:txBody>
      </p:sp>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7332" y="4424608"/>
            <a:ext cx="1346359" cy="1305968"/>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51205" y="4364440"/>
            <a:ext cx="1470416" cy="1426304"/>
          </a:xfrm>
          <a:prstGeom prst="rect">
            <a:avLst/>
          </a:prstGeom>
        </p:spPr>
      </p:pic>
      <p:pic>
        <p:nvPicPr>
          <p:cNvPr id="13" name="Pictur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75747" y="4424608"/>
            <a:ext cx="1483326" cy="1438826"/>
          </a:xfrm>
          <a:prstGeom prst="rect">
            <a:avLst/>
          </a:prstGeom>
        </p:spPr>
      </p:pic>
      <p:pic>
        <p:nvPicPr>
          <p:cNvPr id="14" name="Picture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13199" y="4580427"/>
            <a:ext cx="1322688" cy="1283007"/>
          </a:xfrm>
          <a:prstGeom prst="rect">
            <a:avLst/>
          </a:prstGeom>
        </p:spPr>
      </p:pic>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27244" y="4475587"/>
            <a:ext cx="1409185" cy="1366909"/>
          </a:xfrm>
          <a:prstGeom prst="rect">
            <a:avLst/>
          </a:prstGeom>
        </p:spPr>
      </p:pic>
    </p:spTree>
    <p:extLst>
      <p:ext uri="{BB962C8B-B14F-4D97-AF65-F5344CB8AC3E}">
        <p14:creationId xmlns:p14="http://schemas.microsoft.com/office/powerpoint/2010/main" val="29522929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4589"/>
            <a:ext cx="8596668" cy="1320800"/>
          </a:xfrm>
        </p:spPr>
        <p:txBody>
          <a:bodyPr>
            <a:normAutofit/>
          </a:bodyPr>
          <a:lstStyle/>
          <a:p>
            <a:r>
              <a:rPr lang="en-GB" sz="3200" dirty="0" smtClean="0">
                <a:latin typeface="Twinkl Cursive Looped" panose="02000000000000000000" pitchFamily="2" charset="0"/>
              </a:rPr>
              <a:t>What have we already achieved and are maintaining?</a:t>
            </a:r>
            <a:endParaRPr lang="en-GB" sz="3200" dirty="0">
              <a:latin typeface="Twinkl Cursive Looped" panose="02000000000000000000" pitchFamily="2" charset="0"/>
            </a:endParaRPr>
          </a:p>
        </p:txBody>
      </p:sp>
      <p:sp>
        <p:nvSpPr>
          <p:cNvPr id="3" name="Content Placeholder 2"/>
          <p:cNvSpPr>
            <a:spLocks noGrp="1"/>
          </p:cNvSpPr>
          <p:nvPr>
            <p:ph idx="1"/>
          </p:nvPr>
        </p:nvSpPr>
        <p:spPr>
          <a:xfrm>
            <a:off x="677334" y="1545389"/>
            <a:ext cx="8596668" cy="4939632"/>
          </a:xfrm>
        </p:spPr>
        <p:txBody>
          <a:bodyPr/>
          <a:lstStyle/>
          <a:p>
            <a:pPr lvl="0"/>
            <a:r>
              <a:rPr lang="en-GB" sz="2000" dirty="0" smtClean="0">
                <a:latin typeface="Twinkl Cursive Looped" panose="02000000000000000000" pitchFamily="2" charset="0"/>
              </a:rPr>
              <a:t>Children’s </a:t>
            </a:r>
            <a:r>
              <a:rPr lang="en-GB" sz="2000" dirty="0">
                <a:latin typeface="Twinkl Cursive Looped" panose="02000000000000000000" pitchFamily="2" charset="0"/>
              </a:rPr>
              <a:t>Air Ambulance clothing </a:t>
            </a:r>
            <a:r>
              <a:rPr lang="en-GB" sz="2000" dirty="0" smtClean="0">
                <a:latin typeface="Twinkl Cursive Looped" panose="02000000000000000000" pitchFamily="2" charset="0"/>
              </a:rPr>
              <a:t>bin-we continue </a:t>
            </a:r>
            <a:r>
              <a:rPr lang="en-GB" sz="2000" dirty="0">
                <a:latin typeface="Twinkl Cursive Looped" panose="02000000000000000000" pitchFamily="2" charset="0"/>
              </a:rPr>
              <a:t>to advertise on </a:t>
            </a:r>
            <a:r>
              <a:rPr lang="en-GB" sz="2000" dirty="0" smtClean="0">
                <a:latin typeface="Twinkl Cursive Looped" panose="02000000000000000000" pitchFamily="2" charset="0"/>
              </a:rPr>
              <a:t>our newsletter </a:t>
            </a:r>
            <a:r>
              <a:rPr lang="en-GB" sz="2000" dirty="0">
                <a:latin typeface="Twinkl Cursive Looped" panose="02000000000000000000" pitchFamily="2" charset="0"/>
              </a:rPr>
              <a:t>and remind </a:t>
            </a:r>
            <a:r>
              <a:rPr lang="en-GB" sz="2000" dirty="0" smtClean="0">
                <a:latin typeface="Twinkl Cursive Looped" panose="02000000000000000000" pitchFamily="2" charset="0"/>
              </a:rPr>
              <a:t>the children </a:t>
            </a:r>
            <a:r>
              <a:rPr lang="en-GB" sz="2000" dirty="0">
                <a:latin typeface="Twinkl Cursive Looped" panose="02000000000000000000" pitchFamily="2" charset="0"/>
              </a:rPr>
              <a:t>to donate.</a:t>
            </a:r>
          </a:p>
          <a:p>
            <a:pPr lvl="0"/>
            <a:r>
              <a:rPr lang="en-GB" sz="2000" dirty="0">
                <a:latin typeface="Twinkl Cursive Looped" panose="02000000000000000000" pitchFamily="2" charset="0"/>
              </a:rPr>
              <a:t>210 trees planted around and within school grounds for shade, </a:t>
            </a:r>
            <a:r>
              <a:rPr lang="en-GB" sz="2000" dirty="0" smtClean="0">
                <a:latin typeface="Twinkl Cursive Looped" panose="02000000000000000000" pitchFamily="2" charset="0"/>
              </a:rPr>
              <a:t>science/maths lessons on monitoring growth.</a:t>
            </a:r>
          </a:p>
          <a:p>
            <a:pPr lvl="0"/>
            <a:r>
              <a:rPr lang="en-GB" sz="2000" dirty="0" smtClean="0">
                <a:latin typeface="Twinkl Cursive Looped" panose="02000000000000000000" pitchFamily="2" charset="0"/>
              </a:rPr>
              <a:t>Conservation </a:t>
            </a:r>
            <a:r>
              <a:rPr lang="en-GB" sz="2000" dirty="0">
                <a:latin typeface="Twinkl Cursive Looped" panose="02000000000000000000" pitchFamily="2" charset="0"/>
              </a:rPr>
              <a:t>area: Parents of </a:t>
            </a:r>
            <a:r>
              <a:rPr lang="en-GB" sz="2000" dirty="0" smtClean="0">
                <a:latin typeface="Twinkl Cursive Looped" panose="02000000000000000000" pitchFamily="2" charset="0"/>
              </a:rPr>
              <a:t>the school </a:t>
            </a:r>
            <a:r>
              <a:rPr lang="en-GB" sz="2000" dirty="0" smtClean="0">
                <a:latin typeface="Twinkl Cursive Looped" panose="02000000000000000000" pitchFamily="2" charset="0"/>
              </a:rPr>
              <a:t>‘Ground </a:t>
            </a:r>
            <a:r>
              <a:rPr lang="en-GB" sz="2000" dirty="0">
                <a:latin typeface="Twinkl Cursive Looped" panose="02000000000000000000" pitchFamily="2" charset="0"/>
              </a:rPr>
              <a:t>Force </a:t>
            </a:r>
            <a:r>
              <a:rPr lang="en-GB" sz="2000" dirty="0" smtClean="0">
                <a:latin typeface="Twinkl Cursive Looped" panose="02000000000000000000" pitchFamily="2" charset="0"/>
              </a:rPr>
              <a:t>team’ </a:t>
            </a:r>
            <a:r>
              <a:rPr lang="en-GB" sz="2000" dirty="0" smtClean="0">
                <a:latin typeface="Twinkl Cursive Looped" panose="02000000000000000000" pitchFamily="2" charset="0"/>
              </a:rPr>
              <a:t>are willing </a:t>
            </a:r>
            <a:r>
              <a:rPr lang="en-GB" sz="2000" dirty="0">
                <a:latin typeface="Twinkl Cursive Looped" panose="02000000000000000000" pitchFamily="2" charset="0"/>
              </a:rPr>
              <a:t>to maintain the area on a regular basis.</a:t>
            </a:r>
          </a:p>
          <a:p>
            <a:pPr lvl="0"/>
            <a:r>
              <a:rPr lang="en-GB" sz="2000" dirty="0">
                <a:latin typeface="Twinkl Cursive Looped" panose="02000000000000000000" pitchFamily="2" charset="0"/>
              </a:rPr>
              <a:t>Paper-recycling bins, each class </a:t>
            </a:r>
            <a:r>
              <a:rPr lang="en-GB" sz="2000" dirty="0" smtClean="0">
                <a:latin typeface="Twinkl Cursive Looped" panose="02000000000000000000" pitchFamily="2" charset="0"/>
              </a:rPr>
              <a:t>has a </a:t>
            </a:r>
            <a:r>
              <a:rPr lang="en-GB" sz="2000" dirty="0">
                <a:latin typeface="Twinkl Cursive Looped" panose="02000000000000000000" pitchFamily="2" charset="0"/>
              </a:rPr>
              <a:t>designated recycling bin, clearly labelled and </a:t>
            </a:r>
            <a:r>
              <a:rPr lang="en-GB" sz="2000" dirty="0" smtClean="0">
                <a:latin typeface="Twinkl Cursive Looped" panose="02000000000000000000" pitchFamily="2" charset="0"/>
              </a:rPr>
              <a:t>monitored for what </a:t>
            </a:r>
            <a:r>
              <a:rPr lang="en-GB" sz="2000" dirty="0">
                <a:latin typeface="Twinkl Cursive Looped" panose="02000000000000000000" pitchFamily="2" charset="0"/>
              </a:rPr>
              <a:t>goes in and </a:t>
            </a:r>
            <a:r>
              <a:rPr lang="en-GB" sz="2000" dirty="0" smtClean="0">
                <a:latin typeface="Twinkl Cursive Looped" panose="02000000000000000000" pitchFamily="2" charset="0"/>
              </a:rPr>
              <a:t>is emptied </a:t>
            </a:r>
            <a:r>
              <a:rPr lang="en-GB" sz="2000" dirty="0">
                <a:latin typeface="Twinkl Cursive Looped" panose="02000000000000000000" pitchFamily="2" charset="0"/>
              </a:rPr>
              <a:t>on a regular </a:t>
            </a:r>
            <a:r>
              <a:rPr lang="en-GB" sz="2000" dirty="0" smtClean="0">
                <a:latin typeface="Twinkl Cursive Looped" panose="02000000000000000000" pitchFamily="2" charset="0"/>
              </a:rPr>
              <a:t>basis</a:t>
            </a:r>
            <a:r>
              <a:rPr lang="en-GB" sz="2000" dirty="0">
                <a:latin typeface="Twinkl Cursive Looped" panose="02000000000000000000" pitchFamily="2" charset="0"/>
              </a:rPr>
              <a:t> </a:t>
            </a:r>
            <a:r>
              <a:rPr lang="en-GB" sz="2000" dirty="0" smtClean="0">
                <a:latin typeface="Twinkl Cursive Looped" panose="02000000000000000000" pitchFamily="2" charset="0"/>
              </a:rPr>
              <a:t>by the Year 6 ECO reps.</a:t>
            </a:r>
            <a:endParaRPr lang="en-GB" sz="2000" dirty="0">
              <a:latin typeface="Twinkl Cursive Looped" panose="02000000000000000000" pitchFamily="2" charset="0"/>
            </a:endParaRPr>
          </a:p>
          <a:p>
            <a:pPr lvl="0"/>
            <a:r>
              <a:rPr lang="en-GB" sz="2000" dirty="0">
                <a:latin typeface="Twinkl Cursive Looped" panose="02000000000000000000" pitchFamily="2" charset="0"/>
              </a:rPr>
              <a:t>Scrap paper draws- paper that can be used on the reverse side </a:t>
            </a:r>
            <a:r>
              <a:rPr lang="en-GB" sz="2000" dirty="0" smtClean="0">
                <a:latin typeface="Twinkl Cursive Looped" panose="02000000000000000000" pitchFamily="2" charset="0"/>
              </a:rPr>
              <a:t>are put </a:t>
            </a:r>
            <a:r>
              <a:rPr lang="en-GB" sz="2000" dirty="0">
                <a:latin typeface="Twinkl Cursive Looped" panose="02000000000000000000" pitchFamily="2" charset="0"/>
              </a:rPr>
              <a:t>into scrap paper draw for lessons, wet playtimes etc…</a:t>
            </a:r>
          </a:p>
          <a:p>
            <a:endParaRPr lang="en-GB" dirty="0"/>
          </a:p>
        </p:txBody>
      </p:sp>
    </p:spTree>
    <p:extLst>
      <p:ext uri="{BB962C8B-B14F-4D97-AF65-F5344CB8AC3E}">
        <p14:creationId xmlns:p14="http://schemas.microsoft.com/office/powerpoint/2010/main" val="9462811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815" y="194425"/>
            <a:ext cx="9471218" cy="810126"/>
          </a:xfrm>
        </p:spPr>
        <p:txBody>
          <a:bodyPr>
            <a:normAutofit fontScale="90000"/>
          </a:bodyPr>
          <a:lstStyle/>
          <a:p>
            <a:r>
              <a:rPr lang="en-GB" dirty="0" smtClean="0">
                <a:latin typeface="Twinkl Cursive Looped" panose="02000000000000000000" pitchFamily="2" charset="0"/>
              </a:rPr>
              <a:t>What else are we aiming to </a:t>
            </a:r>
            <a:r>
              <a:rPr lang="en-GB" dirty="0" smtClean="0">
                <a:latin typeface="Twinkl Cursive Looped" panose="02000000000000000000" pitchFamily="2" charset="0"/>
              </a:rPr>
              <a:t>achieve in 2019-2020?</a:t>
            </a:r>
            <a:endParaRPr lang="en-GB" dirty="0">
              <a:latin typeface="Twinkl Cursive Looped" panose="02000000000000000000" pitchFamily="2" charset="0"/>
            </a:endParaRPr>
          </a:p>
        </p:txBody>
      </p:sp>
      <p:sp>
        <p:nvSpPr>
          <p:cNvPr id="3" name="Content Placeholder 2"/>
          <p:cNvSpPr>
            <a:spLocks noGrp="1"/>
          </p:cNvSpPr>
          <p:nvPr>
            <p:ph idx="1"/>
          </p:nvPr>
        </p:nvSpPr>
        <p:spPr>
          <a:xfrm>
            <a:off x="677334" y="1163166"/>
            <a:ext cx="9601200" cy="5967664"/>
          </a:xfrm>
        </p:spPr>
        <p:txBody>
          <a:bodyPr>
            <a:normAutofit fontScale="92500" lnSpcReduction="10000"/>
          </a:bodyPr>
          <a:lstStyle/>
          <a:p>
            <a:pPr lvl="0"/>
            <a:r>
              <a:rPr lang="en-GB" sz="2000" dirty="0">
                <a:latin typeface="Twinkl Cursive Looped" panose="02000000000000000000" pitchFamily="2" charset="0"/>
              </a:rPr>
              <a:t>Water usage and </a:t>
            </a:r>
            <a:r>
              <a:rPr lang="en-GB" sz="2000" dirty="0" smtClean="0">
                <a:latin typeface="Twinkl Cursive Looped" panose="02000000000000000000" pitchFamily="2" charset="0"/>
              </a:rPr>
              <a:t>waste-Welsh </a:t>
            </a:r>
            <a:r>
              <a:rPr lang="en-GB" sz="2000" dirty="0">
                <a:latin typeface="Twinkl Cursive Looped" panose="02000000000000000000" pitchFamily="2" charset="0"/>
              </a:rPr>
              <a:t>Water </a:t>
            </a:r>
            <a:r>
              <a:rPr lang="en-GB" sz="2000" dirty="0" smtClean="0">
                <a:latin typeface="Twinkl Cursive Looped" panose="02000000000000000000" pitchFamily="2" charset="0"/>
              </a:rPr>
              <a:t>are coming into school </a:t>
            </a:r>
            <a:r>
              <a:rPr lang="en-GB" sz="2000" dirty="0" smtClean="0">
                <a:latin typeface="Twinkl Cursive Looped" panose="02000000000000000000" pitchFamily="2" charset="0"/>
              </a:rPr>
              <a:t>on 3</a:t>
            </a:r>
            <a:r>
              <a:rPr lang="en-GB" sz="2000" baseline="30000" dirty="0" smtClean="0">
                <a:latin typeface="Twinkl Cursive Looped" panose="02000000000000000000" pitchFamily="2" charset="0"/>
              </a:rPr>
              <a:t>rd</a:t>
            </a:r>
            <a:r>
              <a:rPr lang="en-GB" sz="2000" dirty="0" smtClean="0">
                <a:latin typeface="Twinkl Cursive Looped" panose="02000000000000000000" pitchFamily="2" charset="0"/>
              </a:rPr>
              <a:t> </a:t>
            </a:r>
            <a:r>
              <a:rPr lang="en-GB" sz="2000" dirty="0" smtClean="0">
                <a:latin typeface="Twinkl Cursive Looped" panose="02000000000000000000" pitchFamily="2" charset="0"/>
              </a:rPr>
              <a:t>December during worship to educate our children on water usage and waste. To teach them </a:t>
            </a:r>
            <a:r>
              <a:rPr lang="en-GB" sz="2000" dirty="0">
                <a:latin typeface="Twinkl Cursive Looped" panose="02000000000000000000" pitchFamily="2" charset="0"/>
              </a:rPr>
              <a:t>ways in which they can reduce the amount of water they </a:t>
            </a:r>
            <a:r>
              <a:rPr lang="en-GB" sz="2000" dirty="0" smtClean="0">
                <a:latin typeface="Twinkl Cursive Looped" panose="02000000000000000000" pitchFamily="2" charset="0"/>
              </a:rPr>
              <a:t>use </a:t>
            </a:r>
            <a:r>
              <a:rPr lang="en-GB" sz="2000" dirty="0">
                <a:latin typeface="Twinkl Cursive Looped" panose="02000000000000000000" pitchFamily="2" charset="0"/>
              </a:rPr>
              <a:t>in school as well as at home. </a:t>
            </a:r>
            <a:endParaRPr lang="en-GB" sz="2000" dirty="0" smtClean="0">
              <a:latin typeface="Twinkl Cursive Looped" panose="02000000000000000000" pitchFamily="2" charset="0"/>
            </a:endParaRPr>
          </a:p>
          <a:p>
            <a:pPr lvl="0"/>
            <a:r>
              <a:rPr lang="en-GB" sz="2000" dirty="0" smtClean="0">
                <a:latin typeface="Twinkl Cursive Looped" panose="02000000000000000000" pitchFamily="2" charset="0"/>
              </a:rPr>
              <a:t>Welsh </a:t>
            </a:r>
            <a:r>
              <a:rPr lang="en-GB" sz="2000" dirty="0">
                <a:latin typeface="Twinkl Cursive Looped" panose="02000000000000000000" pitchFamily="2" charset="0"/>
              </a:rPr>
              <a:t>water </a:t>
            </a:r>
            <a:r>
              <a:rPr lang="en-GB" sz="2000" dirty="0" smtClean="0">
                <a:latin typeface="Twinkl Cursive Looped" panose="02000000000000000000" pitchFamily="2" charset="0"/>
              </a:rPr>
              <a:t>are also going to assess </a:t>
            </a:r>
            <a:r>
              <a:rPr lang="en-GB" sz="2000" dirty="0">
                <a:latin typeface="Twinkl Cursive Looped" panose="02000000000000000000" pitchFamily="2" charset="0"/>
              </a:rPr>
              <a:t>our school for areas where water is being </a:t>
            </a:r>
            <a:r>
              <a:rPr lang="en-GB" sz="2000" dirty="0" smtClean="0">
                <a:latin typeface="Twinkl Cursive Looped" panose="02000000000000000000" pitchFamily="2" charset="0"/>
              </a:rPr>
              <a:t>wasted </a:t>
            </a:r>
            <a:r>
              <a:rPr lang="en-GB" sz="2000" dirty="0">
                <a:latin typeface="Twinkl Cursive Looped" panose="02000000000000000000" pitchFamily="2" charset="0"/>
              </a:rPr>
              <a:t>for example toilets cisterns, urinals, leaking taps etc…</a:t>
            </a:r>
          </a:p>
          <a:p>
            <a:pPr lvl="0"/>
            <a:r>
              <a:rPr lang="en-GB" sz="2000" dirty="0">
                <a:latin typeface="Twinkl Cursive Looped" panose="02000000000000000000" pitchFamily="2" charset="0"/>
              </a:rPr>
              <a:t>ECO council to create </a:t>
            </a:r>
            <a:r>
              <a:rPr lang="en-GB" sz="2000" dirty="0" smtClean="0">
                <a:latin typeface="Twinkl Cursive Looped" panose="02000000000000000000" pitchFamily="2" charset="0"/>
              </a:rPr>
              <a:t>‘Save water’ </a:t>
            </a:r>
            <a:r>
              <a:rPr lang="en-GB" sz="2000" dirty="0">
                <a:latin typeface="Twinkl Cursive Looped" panose="02000000000000000000" pitchFamily="2" charset="0"/>
              </a:rPr>
              <a:t>posters, keep record of water bills for the academic year to measure </a:t>
            </a:r>
            <a:r>
              <a:rPr lang="en-GB" sz="2000" dirty="0" smtClean="0">
                <a:latin typeface="Twinkl Cursive Looped" panose="02000000000000000000" pitchFamily="2" charset="0"/>
              </a:rPr>
              <a:t>the impact of new taps, cistern bags etc..</a:t>
            </a:r>
            <a:endParaRPr lang="en-GB" sz="2000" dirty="0">
              <a:latin typeface="Twinkl Cursive Looped" panose="02000000000000000000" pitchFamily="2" charset="0"/>
            </a:endParaRPr>
          </a:p>
          <a:p>
            <a:pPr lvl="0"/>
            <a:r>
              <a:rPr lang="en-GB" sz="2000" dirty="0">
                <a:latin typeface="Twinkl Cursive Looped" panose="02000000000000000000" pitchFamily="2" charset="0"/>
              </a:rPr>
              <a:t>Electricity- </a:t>
            </a:r>
            <a:r>
              <a:rPr lang="en-GB" sz="2000" dirty="0" smtClean="0">
                <a:latin typeface="Twinkl Cursive Looped" panose="02000000000000000000" pitchFamily="2" charset="0"/>
              </a:rPr>
              <a:t>Calpor to talk about energy and the impact on </a:t>
            </a:r>
            <a:r>
              <a:rPr lang="en-GB" sz="2000" dirty="0">
                <a:latin typeface="Twinkl Cursive Looped" panose="02000000000000000000" pitchFamily="2" charset="0"/>
              </a:rPr>
              <a:t>our environment, the cost of electricity and how we can reduce our usage of electricity throughout the school day.</a:t>
            </a:r>
          </a:p>
          <a:p>
            <a:pPr lvl="0"/>
            <a:r>
              <a:rPr lang="en-GB" sz="2000" dirty="0">
                <a:latin typeface="Twinkl Cursive Looped" panose="02000000000000000000" pitchFamily="2" charset="0"/>
              </a:rPr>
              <a:t>ECO council to research use of </a:t>
            </a:r>
            <a:r>
              <a:rPr lang="en-GB" sz="2000" dirty="0" smtClean="0">
                <a:latin typeface="Twinkl Cursive Looped" panose="02000000000000000000" pitchFamily="2" charset="0"/>
              </a:rPr>
              <a:t>having smart </a:t>
            </a:r>
            <a:r>
              <a:rPr lang="en-GB" sz="2000" dirty="0">
                <a:latin typeface="Twinkl Cursive Looped" panose="02000000000000000000" pitchFamily="2" charset="0"/>
              </a:rPr>
              <a:t>meters in each </a:t>
            </a:r>
            <a:r>
              <a:rPr lang="en-GB" sz="2000" dirty="0" smtClean="0">
                <a:latin typeface="Twinkl Cursive Looped" panose="02000000000000000000" pitchFamily="2" charset="0"/>
              </a:rPr>
              <a:t>class. To be responsible </a:t>
            </a:r>
            <a:r>
              <a:rPr lang="en-GB" sz="2000" dirty="0">
                <a:latin typeface="Twinkl Cursive Looped" panose="02000000000000000000" pitchFamily="2" charset="0"/>
              </a:rPr>
              <a:t>for monitoring usage through </a:t>
            </a:r>
            <a:r>
              <a:rPr lang="en-GB" sz="2000" dirty="0" smtClean="0">
                <a:latin typeface="Twinkl Cursive Looped" panose="02000000000000000000" pitchFamily="2" charset="0"/>
              </a:rPr>
              <a:t>out the </a:t>
            </a:r>
            <a:r>
              <a:rPr lang="en-GB" sz="2000" dirty="0">
                <a:latin typeface="Twinkl Cursive Looped" panose="02000000000000000000" pitchFamily="2" charset="0"/>
              </a:rPr>
              <a:t>day/week/month. Research solar panels and the costings-fund raising long term?</a:t>
            </a:r>
          </a:p>
          <a:p>
            <a:pPr lvl="0"/>
            <a:r>
              <a:rPr lang="en-GB" sz="2000" dirty="0">
                <a:latin typeface="Twinkl Cursive Looped" panose="02000000000000000000" pitchFamily="2" charset="0"/>
              </a:rPr>
              <a:t>ECO council to record electricity bills for academic year</a:t>
            </a:r>
            <a:r>
              <a:rPr lang="en-GB" sz="2000" dirty="0" smtClean="0">
                <a:latin typeface="Twinkl Cursive Looped" panose="02000000000000000000" pitchFamily="2" charset="0"/>
              </a:rPr>
              <a:t>.</a:t>
            </a:r>
          </a:p>
          <a:p>
            <a:r>
              <a:rPr lang="en-GB" sz="2000" dirty="0" smtClean="0">
                <a:latin typeface="Twinkl Cursive Looped" panose="02000000000000000000" pitchFamily="2" charset="0"/>
              </a:rPr>
              <a:t>Book recycling- </a:t>
            </a:r>
            <a:r>
              <a:rPr lang="en-GB" sz="2000" dirty="0" smtClean="0">
                <a:latin typeface="Twinkl Cursive Looped" panose="02000000000000000000" pitchFamily="2" charset="0"/>
              </a:rPr>
              <a:t>children/staff </a:t>
            </a:r>
            <a:r>
              <a:rPr lang="en-GB" sz="2000" dirty="0">
                <a:latin typeface="Twinkl Cursive Looped" panose="02000000000000000000" pitchFamily="2" charset="0"/>
              </a:rPr>
              <a:t>donate unwanted </a:t>
            </a:r>
            <a:r>
              <a:rPr lang="en-GB" sz="2000" dirty="0" smtClean="0">
                <a:latin typeface="Twinkl Cursive Looped" panose="02000000000000000000" pitchFamily="2" charset="0"/>
              </a:rPr>
              <a:t>books </a:t>
            </a:r>
            <a:r>
              <a:rPr lang="en-GB" sz="2000" dirty="0" smtClean="0">
                <a:latin typeface="Twinkl Cursive Looped" panose="02000000000000000000" pitchFamily="2" charset="0"/>
              </a:rPr>
              <a:t>. To </a:t>
            </a:r>
            <a:r>
              <a:rPr lang="en-GB" sz="2000" dirty="0" smtClean="0">
                <a:latin typeface="Twinkl Cursive Looped" panose="02000000000000000000" pitchFamily="2" charset="0"/>
              </a:rPr>
              <a:t>organise a book sale where children can purchase a book from the donated collection. All money made will be used to purchase reading comprehension </a:t>
            </a:r>
            <a:r>
              <a:rPr lang="en-GB" sz="2000" dirty="0" smtClean="0">
                <a:latin typeface="Twinkl Cursive Looped" panose="02000000000000000000" pitchFamily="2" charset="0"/>
              </a:rPr>
              <a:t>material to support our children in their reading attainment.</a:t>
            </a:r>
            <a:endParaRPr lang="en-GB" sz="2000" dirty="0">
              <a:latin typeface="Twinkl Cursive Looped" panose="02000000000000000000" pitchFamily="2" charset="0"/>
            </a:endParaRPr>
          </a:p>
          <a:p>
            <a:pPr lvl="0"/>
            <a:endParaRPr lang="en-GB" sz="2000" dirty="0">
              <a:latin typeface="Twinkl Cursive Looped" panose="02000000000000000000" pitchFamily="2" charset="0"/>
            </a:endParaRPr>
          </a:p>
          <a:p>
            <a:endParaRPr lang="en-GB" dirty="0"/>
          </a:p>
        </p:txBody>
      </p:sp>
    </p:spTree>
    <p:extLst>
      <p:ext uri="{BB962C8B-B14F-4D97-AF65-F5344CB8AC3E}">
        <p14:creationId xmlns:p14="http://schemas.microsoft.com/office/powerpoint/2010/main" val="10249915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6427" y="248991"/>
            <a:ext cx="8596668" cy="1320800"/>
          </a:xfrm>
        </p:spPr>
        <p:txBody>
          <a:bodyPr/>
          <a:lstStyle/>
          <a:p>
            <a:r>
              <a:rPr lang="en-GB" dirty="0" smtClean="0">
                <a:latin typeface="Twinkl Cursive Looped" panose="02000000000000000000" pitchFamily="2" charset="0"/>
              </a:rPr>
              <a:t>Whole school development plan</a:t>
            </a:r>
            <a:br>
              <a:rPr lang="en-GB" dirty="0" smtClean="0">
                <a:latin typeface="Twinkl Cursive Looped" panose="02000000000000000000" pitchFamily="2" charset="0"/>
              </a:rPr>
            </a:br>
            <a:r>
              <a:rPr lang="en-GB" dirty="0" smtClean="0">
                <a:latin typeface="Twinkl Cursive Looped" panose="02000000000000000000" pitchFamily="2" charset="0"/>
              </a:rPr>
              <a:t>Objective 5</a:t>
            </a:r>
            <a:endParaRPr lang="en-GB" dirty="0">
              <a:latin typeface="Twinkl Cursive Looped" panose="02000000000000000000" pitchFamily="2" charset="0"/>
            </a:endParaRPr>
          </a:p>
        </p:txBody>
      </p:sp>
      <p:sp>
        <p:nvSpPr>
          <p:cNvPr id="3" name="Content Placeholder 2"/>
          <p:cNvSpPr>
            <a:spLocks noGrp="1"/>
          </p:cNvSpPr>
          <p:nvPr>
            <p:ph idx="1"/>
          </p:nvPr>
        </p:nvSpPr>
        <p:spPr>
          <a:xfrm>
            <a:off x="715971" y="1569791"/>
            <a:ext cx="8596668" cy="4499703"/>
          </a:xfrm>
        </p:spPr>
        <p:txBody>
          <a:bodyPr>
            <a:normAutofit/>
          </a:bodyPr>
          <a:lstStyle/>
          <a:p>
            <a:r>
              <a:rPr lang="en-US" dirty="0">
                <a:latin typeface="Twinkl Cursive Looped" panose="02000000000000000000" pitchFamily="2" charset="0"/>
              </a:rPr>
              <a:t>To encourage better understanding of the environmental impact we have on our locality, nation and world ensuring sustainability for the future</a:t>
            </a:r>
            <a:r>
              <a:rPr lang="en-US" dirty="0" smtClean="0">
                <a:latin typeface="Twinkl Cursive Looped" panose="02000000000000000000" pitchFamily="2" charset="0"/>
              </a:rPr>
              <a:t>.</a:t>
            </a:r>
          </a:p>
          <a:p>
            <a:r>
              <a:rPr lang="en-US" dirty="0" smtClean="0">
                <a:latin typeface="Twinkl Cursive Looped" panose="02000000000000000000" pitchFamily="2" charset="0"/>
              </a:rPr>
              <a:t>Action:</a:t>
            </a:r>
          </a:p>
          <a:p>
            <a:r>
              <a:rPr lang="en-US" dirty="0" smtClean="0">
                <a:latin typeface="Twinkl Cursive Looped" panose="02000000000000000000" pitchFamily="2" charset="0"/>
              </a:rPr>
              <a:t>1. To encourage the whole school community to take responsibility for their environment.</a:t>
            </a:r>
          </a:p>
          <a:p>
            <a:pPr>
              <a:buAutoNum type="arabicPeriod"/>
            </a:pPr>
            <a:r>
              <a:rPr lang="en-US" dirty="0" smtClean="0">
                <a:latin typeface="Twinkl Cursive Looped" panose="02000000000000000000" pitchFamily="2" charset="0"/>
              </a:rPr>
              <a:t>Eco school council have compiled a list of jobs that they are expected to do and to encourage other children and staff to comply with.</a:t>
            </a:r>
          </a:p>
          <a:p>
            <a:pPr marL="0" indent="0">
              <a:buNone/>
            </a:pPr>
            <a:r>
              <a:rPr lang="en-US" dirty="0" smtClean="0">
                <a:latin typeface="Twinkl Cursive Looped" panose="02000000000000000000" pitchFamily="2" charset="0"/>
              </a:rPr>
              <a:t>For example:</a:t>
            </a:r>
          </a:p>
          <a:p>
            <a:pPr marL="0" indent="0">
              <a:buNone/>
            </a:pPr>
            <a:r>
              <a:rPr lang="en-US" dirty="0" smtClean="0">
                <a:latin typeface="Twinkl Cursive Looped" panose="02000000000000000000" pitchFamily="2" charset="0"/>
              </a:rPr>
              <a:t>Turning lights off when leaving the classroom, closing doors, turning computers to sleep and whiteboards off NOT on freeze, turning taps off, recycling paper in the correct bins and reusing paper for scrap.</a:t>
            </a:r>
          </a:p>
          <a:p>
            <a:pPr marL="0" indent="0">
              <a:buNone/>
            </a:pPr>
            <a:r>
              <a:rPr lang="en-US" dirty="0" smtClean="0">
                <a:latin typeface="Twinkl Cursive Looped" panose="02000000000000000000" pitchFamily="2" charset="0"/>
              </a:rPr>
              <a:t>Each council rep has been asked to produce a poster to display in their classrooms to remind other children and ask for their help with these simple ECO tasks.</a:t>
            </a:r>
          </a:p>
          <a:p>
            <a:endParaRPr lang="en-US" dirty="0" smtClean="0">
              <a:latin typeface="Twinkl Cursive Looped" panose="02000000000000000000" pitchFamily="2" charset="0"/>
            </a:endParaRPr>
          </a:p>
          <a:p>
            <a:endParaRPr lang="en-US" dirty="0">
              <a:latin typeface="Twinkl Cursive Looped" panose="02000000000000000000" pitchFamily="2" charset="0"/>
            </a:endParaRPr>
          </a:p>
          <a:p>
            <a:pPr marL="0" indent="0">
              <a:buNone/>
            </a:pPr>
            <a:endParaRPr lang="en-US" dirty="0" smtClean="0">
              <a:latin typeface="Twinkl Cursive Looped" panose="02000000000000000000" pitchFamily="2" charset="0"/>
            </a:endParaRPr>
          </a:p>
          <a:p>
            <a:endParaRPr lang="en-US" dirty="0">
              <a:latin typeface="Twinkl Cursive Looped" panose="02000000000000000000" pitchFamily="2" charset="0"/>
            </a:endParaRPr>
          </a:p>
          <a:p>
            <a:endParaRPr lang="en-GB" dirty="0">
              <a:latin typeface="Twinkl Cursive Looped" panose="02000000000000000000" pitchFamily="2" charset="0"/>
            </a:endParaRPr>
          </a:p>
          <a:p>
            <a:endParaRPr lang="en-GB" dirty="0"/>
          </a:p>
        </p:txBody>
      </p:sp>
    </p:spTree>
    <p:extLst>
      <p:ext uri="{BB962C8B-B14F-4D97-AF65-F5344CB8AC3E}">
        <p14:creationId xmlns:p14="http://schemas.microsoft.com/office/powerpoint/2010/main" val="3103119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78887"/>
            <a:ext cx="8596668" cy="1749106"/>
          </a:xfrm>
        </p:spPr>
        <p:txBody>
          <a:bodyPr>
            <a:normAutofit fontScale="90000"/>
          </a:bodyPr>
          <a:lstStyle/>
          <a:p>
            <a:r>
              <a:rPr lang="en-GB" dirty="0" smtClean="0">
                <a:latin typeface="Twinkl Cursive Looped" panose="02000000000000000000" pitchFamily="2" charset="0"/>
              </a:rPr>
              <a:t>Continued…</a:t>
            </a:r>
            <a:br>
              <a:rPr lang="en-GB" dirty="0" smtClean="0">
                <a:latin typeface="Twinkl Cursive Looped" panose="02000000000000000000" pitchFamily="2" charset="0"/>
              </a:rPr>
            </a:br>
            <a:r>
              <a:rPr lang="en-US" dirty="0">
                <a:latin typeface="Twinkl Cursive Looped" panose="02000000000000000000" pitchFamily="2" charset="0"/>
              </a:rPr>
              <a:t>1. To encourage the whole school community to take responsibility for their </a:t>
            </a:r>
            <a:r>
              <a:rPr lang="en-US" dirty="0" smtClean="0">
                <a:latin typeface="Twinkl Cursive Looped" panose="02000000000000000000" pitchFamily="2" charset="0"/>
              </a:rPr>
              <a:t>environment.</a:t>
            </a:r>
            <a:r>
              <a:rPr lang="en-US" dirty="0">
                <a:latin typeface="Twinkl Cursive Looped" panose="02000000000000000000" pitchFamily="2" charset="0"/>
              </a:rPr>
              <a:t/>
            </a:r>
            <a:br>
              <a:rPr lang="en-US" dirty="0">
                <a:latin typeface="Twinkl Cursive Looped" panose="02000000000000000000" pitchFamily="2" charset="0"/>
              </a:rPr>
            </a:br>
            <a:endParaRPr lang="en-GB" dirty="0">
              <a:latin typeface="Twinkl Cursive Looped" panose="02000000000000000000" pitchFamily="2" charset="0"/>
            </a:endParaRPr>
          </a:p>
        </p:txBody>
      </p:sp>
      <p:sp>
        <p:nvSpPr>
          <p:cNvPr id="3" name="Content Placeholder 2"/>
          <p:cNvSpPr>
            <a:spLocks noGrp="1"/>
          </p:cNvSpPr>
          <p:nvPr>
            <p:ph idx="1"/>
          </p:nvPr>
        </p:nvSpPr>
        <p:spPr>
          <a:xfrm>
            <a:off x="677334" y="1933213"/>
            <a:ext cx="8596668" cy="2493318"/>
          </a:xfrm>
        </p:spPr>
        <p:txBody>
          <a:bodyPr/>
          <a:lstStyle/>
          <a:p>
            <a:r>
              <a:rPr lang="en-GB" dirty="0" smtClean="0">
                <a:latin typeface="Twinkl Cursive Looped" panose="02000000000000000000" pitchFamily="2" charset="0"/>
              </a:rPr>
              <a:t>Hereford Community Recycling Project-raising money for local charities</a:t>
            </a:r>
          </a:p>
          <a:p>
            <a:pPr marL="0" indent="0">
              <a:buNone/>
            </a:pPr>
            <a:r>
              <a:rPr lang="en-GB" dirty="0" smtClean="0">
                <a:latin typeface="Twinkl Cursive Looped" panose="02000000000000000000" pitchFamily="2" charset="0"/>
              </a:rPr>
              <a:t>Andrew Wood (Founder of the project) delivered an assembly on the project that many schools across Hereford are taking part in. </a:t>
            </a:r>
          </a:p>
          <a:p>
            <a:pPr marL="0" indent="0">
              <a:buNone/>
            </a:pPr>
            <a:r>
              <a:rPr lang="en-GB" dirty="0">
                <a:latin typeface="Twinkl Cursive Looped" panose="02000000000000000000" pitchFamily="2" charset="0"/>
              </a:rPr>
              <a:t>A</a:t>
            </a:r>
            <a:r>
              <a:rPr lang="en-GB" dirty="0" smtClean="0">
                <a:latin typeface="Twinkl Cursive Looped" panose="02000000000000000000" pitchFamily="2" charset="0"/>
              </a:rPr>
              <a:t> school of our size can contribute a huge amount that can be recycled in exchange for money that will then be donated to charities. </a:t>
            </a:r>
          </a:p>
          <a:p>
            <a:pPr marL="0" indent="0">
              <a:buNone/>
            </a:pPr>
            <a:r>
              <a:rPr lang="en-GB" dirty="0" smtClean="0">
                <a:latin typeface="Twinkl Cursive Looped" panose="02000000000000000000" pitchFamily="2" charset="0"/>
              </a:rPr>
              <a:t>Also a small amount of the money will come back to our school which can be used to ultimately improve our sustainability.</a:t>
            </a:r>
          </a:p>
          <a:p>
            <a:pPr marL="0" indent="0">
              <a:buNone/>
            </a:pPr>
            <a:endParaRPr lang="en-GB" dirty="0">
              <a:latin typeface="Twinkl Cursive Looped" panose="02000000000000000000" pitchFamily="2" charset="0"/>
            </a:endParaRPr>
          </a:p>
        </p:txBody>
      </p:sp>
      <p:sp>
        <p:nvSpPr>
          <p:cNvPr id="5" name="TextBox 4"/>
          <p:cNvSpPr txBox="1"/>
          <p:nvPr/>
        </p:nvSpPr>
        <p:spPr>
          <a:xfrm>
            <a:off x="677334" y="4985749"/>
            <a:ext cx="2508422" cy="1754326"/>
          </a:xfrm>
          <a:prstGeom prst="rect">
            <a:avLst/>
          </a:prstGeom>
          <a:solidFill>
            <a:schemeClr val="accent3">
              <a:lumMod val="60000"/>
              <a:lumOff val="40000"/>
            </a:schemeClr>
          </a:solidFill>
        </p:spPr>
        <p:txBody>
          <a:bodyPr wrap="square" rtlCol="0">
            <a:spAutoFit/>
          </a:bodyPr>
          <a:lstStyle/>
          <a:p>
            <a:r>
              <a:rPr lang="en-GB" dirty="0" smtClean="0">
                <a:latin typeface="Twinkl Cursive Looped" panose="02000000000000000000" pitchFamily="2" charset="0"/>
              </a:rPr>
              <a:t>Autumn Term recycling:</a:t>
            </a:r>
          </a:p>
          <a:p>
            <a:r>
              <a:rPr lang="en-GB" dirty="0" smtClean="0">
                <a:latin typeface="Twinkl Cursive Looped" panose="02000000000000000000" pitchFamily="2" charset="0"/>
              </a:rPr>
              <a:t>Batteries</a:t>
            </a:r>
          </a:p>
          <a:p>
            <a:r>
              <a:rPr lang="en-GB" dirty="0" smtClean="0">
                <a:latin typeface="Twinkl Cursive Looped" panose="02000000000000000000" pitchFamily="2" charset="0"/>
              </a:rPr>
              <a:t>DVD’s and CD’s (and cases)</a:t>
            </a:r>
          </a:p>
          <a:p>
            <a:endParaRPr lang="en-GB" dirty="0" smtClean="0">
              <a:latin typeface="Twinkl Cursive Looped" panose="02000000000000000000" pitchFamily="2" charset="0"/>
            </a:endParaRPr>
          </a:p>
        </p:txBody>
      </p:sp>
      <p:sp>
        <p:nvSpPr>
          <p:cNvPr id="7" name="TextBox 6"/>
          <p:cNvSpPr txBox="1"/>
          <p:nvPr/>
        </p:nvSpPr>
        <p:spPr>
          <a:xfrm>
            <a:off x="3812975" y="4980529"/>
            <a:ext cx="2508422" cy="1754326"/>
          </a:xfrm>
          <a:prstGeom prst="rect">
            <a:avLst/>
          </a:prstGeom>
          <a:solidFill>
            <a:schemeClr val="accent2">
              <a:lumMod val="60000"/>
              <a:lumOff val="40000"/>
            </a:schemeClr>
          </a:solidFill>
        </p:spPr>
        <p:txBody>
          <a:bodyPr wrap="square" rtlCol="0">
            <a:spAutoFit/>
          </a:bodyPr>
          <a:lstStyle/>
          <a:p>
            <a:r>
              <a:rPr lang="en-GB" dirty="0" smtClean="0">
                <a:latin typeface="Twinkl Cursive Looped" panose="02000000000000000000" pitchFamily="2" charset="0"/>
              </a:rPr>
              <a:t>Spring Term recycling:</a:t>
            </a:r>
          </a:p>
          <a:p>
            <a:endParaRPr lang="en-GB" dirty="0">
              <a:latin typeface="Twinkl Cursive Looped" panose="02000000000000000000" pitchFamily="2" charset="0"/>
            </a:endParaRPr>
          </a:p>
          <a:p>
            <a:endParaRPr lang="en-GB" dirty="0" smtClean="0">
              <a:latin typeface="Twinkl Cursive Looped" panose="02000000000000000000" pitchFamily="2" charset="0"/>
            </a:endParaRPr>
          </a:p>
          <a:p>
            <a:endParaRPr lang="en-GB" dirty="0">
              <a:latin typeface="Twinkl Cursive Looped" panose="02000000000000000000" pitchFamily="2" charset="0"/>
            </a:endParaRPr>
          </a:p>
          <a:p>
            <a:endParaRPr lang="en-GB" dirty="0" smtClean="0">
              <a:latin typeface="Twinkl Cursive Looped" panose="02000000000000000000" pitchFamily="2" charset="0"/>
            </a:endParaRPr>
          </a:p>
          <a:p>
            <a:endParaRPr lang="en-GB" dirty="0">
              <a:latin typeface="Twinkl Cursive Looped" panose="02000000000000000000" pitchFamily="2" charset="0"/>
            </a:endParaRPr>
          </a:p>
        </p:txBody>
      </p:sp>
      <p:sp>
        <p:nvSpPr>
          <p:cNvPr id="8" name="TextBox 7"/>
          <p:cNvSpPr txBox="1"/>
          <p:nvPr/>
        </p:nvSpPr>
        <p:spPr>
          <a:xfrm>
            <a:off x="6948616" y="4980529"/>
            <a:ext cx="2677298" cy="1754326"/>
          </a:xfrm>
          <a:prstGeom prst="rect">
            <a:avLst/>
          </a:prstGeom>
          <a:solidFill>
            <a:schemeClr val="accent3"/>
          </a:solidFill>
        </p:spPr>
        <p:txBody>
          <a:bodyPr wrap="square" rtlCol="0">
            <a:spAutoFit/>
          </a:bodyPr>
          <a:lstStyle/>
          <a:p>
            <a:r>
              <a:rPr lang="en-GB" dirty="0" smtClean="0">
                <a:latin typeface="Twinkl Cursive Looped" panose="02000000000000000000" pitchFamily="2" charset="0"/>
              </a:rPr>
              <a:t>Summer Term recycling:</a:t>
            </a:r>
          </a:p>
          <a:p>
            <a:endParaRPr lang="en-GB" dirty="0">
              <a:latin typeface="Twinkl Cursive Looped" panose="02000000000000000000" pitchFamily="2" charset="0"/>
            </a:endParaRPr>
          </a:p>
          <a:p>
            <a:endParaRPr lang="en-GB" dirty="0" smtClean="0">
              <a:latin typeface="Twinkl Cursive Looped" panose="02000000000000000000" pitchFamily="2" charset="0"/>
            </a:endParaRPr>
          </a:p>
          <a:p>
            <a:endParaRPr lang="en-GB" dirty="0">
              <a:latin typeface="Twinkl Cursive Looped" panose="02000000000000000000" pitchFamily="2" charset="0"/>
            </a:endParaRPr>
          </a:p>
          <a:p>
            <a:endParaRPr lang="en-GB" dirty="0" smtClean="0">
              <a:latin typeface="Twinkl Cursive Looped" panose="02000000000000000000" pitchFamily="2" charset="0"/>
            </a:endParaRPr>
          </a:p>
          <a:p>
            <a:endParaRPr lang="en-GB" dirty="0">
              <a:latin typeface="Twinkl Cursive Looped" panose="02000000000000000000" pitchFamily="2" charset="0"/>
            </a:endParaRPr>
          </a:p>
        </p:txBody>
      </p:sp>
      <p:sp>
        <p:nvSpPr>
          <p:cNvPr id="10" name="TextBox 9"/>
          <p:cNvSpPr txBox="1"/>
          <p:nvPr/>
        </p:nvSpPr>
        <p:spPr>
          <a:xfrm>
            <a:off x="677334" y="4611197"/>
            <a:ext cx="8948580" cy="369332"/>
          </a:xfrm>
          <a:prstGeom prst="rect">
            <a:avLst/>
          </a:prstGeom>
          <a:solidFill>
            <a:schemeClr val="bg1">
              <a:lumMod val="85000"/>
            </a:schemeClr>
          </a:solidFill>
        </p:spPr>
        <p:txBody>
          <a:bodyPr wrap="square" rtlCol="0">
            <a:spAutoFit/>
          </a:bodyPr>
          <a:lstStyle/>
          <a:p>
            <a:r>
              <a:rPr lang="en-GB" dirty="0" smtClean="0">
                <a:latin typeface="Twinkl Cursive Looped" panose="02000000000000000000" pitchFamily="2" charset="0"/>
              </a:rPr>
              <a:t>Our continuous recycling of plastic bottle tops, milk bottles and sweet wrappers</a:t>
            </a:r>
            <a:endParaRPr lang="en-GB" dirty="0">
              <a:latin typeface="Twinkl Cursive Looped" panose="02000000000000000000" pitchFamily="2" charset="0"/>
            </a:endParaRPr>
          </a:p>
        </p:txBody>
      </p:sp>
    </p:spTree>
    <p:extLst>
      <p:ext uri="{BB962C8B-B14F-4D97-AF65-F5344CB8AC3E}">
        <p14:creationId xmlns:p14="http://schemas.microsoft.com/office/powerpoint/2010/main" val="32822037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a:latin typeface="Twinkl Cursive Looped" panose="02000000000000000000" pitchFamily="2" charset="0"/>
              </a:rPr>
              <a:t>Continued…</a:t>
            </a:r>
            <a:br>
              <a:rPr lang="en-GB" sz="2800" dirty="0">
                <a:latin typeface="Twinkl Cursive Looped" panose="02000000000000000000" pitchFamily="2" charset="0"/>
              </a:rPr>
            </a:br>
            <a:r>
              <a:rPr lang="en-US" sz="2800" dirty="0">
                <a:latin typeface="Twinkl Cursive Looped" panose="02000000000000000000" pitchFamily="2" charset="0"/>
              </a:rPr>
              <a:t>1. To encourage the whole school community to take responsibility for their environment.</a:t>
            </a:r>
            <a:endParaRPr lang="en-GB" sz="2800" dirty="0"/>
          </a:p>
        </p:txBody>
      </p:sp>
      <p:sp>
        <p:nvSpPr>
          <p:cNvPr id="3" name="Content Placeholder 2"/>
          <p:cNvSpPr>
            <a:spLocks noGrp="1"/>
          </p:cNvSpPr>
          <p:nvPr>
            <p:ph idx="1"/>
          </p:nvPr>
        </p:nvSpPr>
        <p:spPr/>
        <p:txBody>
          <a:bodyPr>
            <a:normAutofit lnSpcReduction="10000"/>
          </a:bodyPr>
          <a:lstStyle/>
          <a:p>
            <a:r>
              <a:rPr lang="en-GB" dirty="0" smtClean="0">
                <a:latin typeface="Twinkl Cursive Looped" panose="02000000000000000000" pitchFamily="2" charset="0"/>
              </a:rPr>
              <a:t>School grounds have been revamped (thank you to Miss Major for initiating this!)</a:t>
            </a:r>
          </a:p>
          <a:p>
            <a:r>
              <a:rPr lang="en-GB" dirty="0" smtClean="0">
                <a:latin typeface="Twinkl Cursive Looped" panose="02000000000000000000" pitchFamily="2" charset="0"/>
              </a:rPr>
              <a:t>Maintaining these learning environments and taking full advantage of what we have to offer the children that will enrich our teaching and learning further.</a:t>
            </a:r>
          </a:p>
          <a:p>
            <a:r>
              <a:rPr lang="en-GB" dirty="0" smtClean="0">
                <a:latin typeface="Twinkl Cursive Looped" panose="02000000000000000000" pitchFamily="2" charset="0"/>
              </a:rPr>
              <a:t>Ground force days…they need to continue. Hopefully with the help of our Friends of the school, we will in the future receive an outdoor classroom and the garden can then be designed to meet a low maintenance approach.</a:t>
            </a:r>
          </a:p>
          <a:p>
            <a:r>
              <a:rPr lang="en-GB" dirty="0" smtClean="0">
                <a:latin typeface="Twinkl Cursive Looped" panose="02000000000000000000" pitchFamily="2" charset="0"/>
              </a:rPr>
              <a:t>Ideally, </a:t>
            </a:r>
            <a:r>
              <a:rPr lang="en-GB" dirty="0" smtClean="0">
                <a:latin typeface="Twinkl Cursive Looped" panose="02000000000000000000" pitchFamily="2" charset="0"/>
              </a:rPr>
              <a:t>our </a:t>
            </a:r>
            <a:r>
              <a:rPr lang="en-GB" dirty="0" smtClean="0">
                <a:latin typeface="Twinkl Cursive Looped" panose="02000000000000000000" pitchFamily="2" charset="0"/>
              </a:rPr>
              <a:t>vision </a:t>
            </a:r>
            <a:r>
              <a:rPr lang="en-GB" dirty="0" smtClean="0">
                <a:latin typeface="Twinkl Cursive Looped" panose="02000000000000000000" pitchFamily="2" charset="0"/>
              </a:rPr>
              <a:t>is for each year group to have a section of ground that they are responsible for to plant and produce something to cook with, sell or gift to parents/carers.</a:t>
            </a:r>
          </a:p>
          <a:p>
            <a:r>
              <a:rPr lang="en-GB" dirty="0" smtClean="0">
                <a:latin typeface="Twinkl Cursive Looped" panose="02000000000000000000" pitchFamily="2" charset="0"/>
              </a:rPr>
              <a:t>HELP! Any help from parents with regards to gardening and maintaining our outdoor areas is greatly received.</a:t>
            </a:r>
            <a:endParaRPr lang="en-GB" dirty="0">
              <a:latin typeface="Twinkl Cursive Looped" panose="02000000000000000000" pitchFamily="2" charset="0"/>
            </a:endParaRPr>
          </a:p>
        </p:txBody>
      </p:sp>
    </p:spTree>
    <p:extLst>
      <p:ext uri="{BB962C8B-B14F-4D97-AF65-F5344CB8AC3E}">
        <p14:creationId xmlns:p14="http://schemas.microsoft.com/office/powerpoint/2010/main" val="11889975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39651"/>
          </a:xfrm>
        </p:spPr>
        <p:txBody>
          <a:bodyPr>
            <a:noAutofit/>
          </a:bodyPr>
          <a:lstStyle/>
          <a:p>
            <a:r>
              <a:rPr lang="en-GB" sz="3200" dirty="0" smtClean="0">
                <a:latin typeface="Twinkl Cursive Looped" panose="02000000000000000000" pitchFamily="2" charset="0"/>
              </a:rPr>
              <a:t>2. To establish and maintain pupil voice through the Eco-council.</a:t>
            </a:r>
            <a:endParaRPr lang="en-GB" sz="3200" dirty="0">
              <a:latin typeface="Twinkl Cursive Looped" panose="02000000000000000000" pitchFamily="2" charset="0"/>
            </a:endParaRPr>
          </a:p>
        </p:txBody>
      </p:sp>
      <p:sp>
        <p:nvSpPr>
          <p:cNvPr id="3" name="Content Placeholder 2"/>
          <p:cNvSpPr>
            <a:spLocks noGrp="1"/>
          </p:cNvSpPr>
          <p:nvPr>
            <p:ph idx="1"/>
          </p:nvPr>
        </p:nvSpPr>
        <p:spPr>
          <a:xfrm>
            <a:off x="677334" y="2202288"/>
            <a:ext cx="8299241" cy="3880773"/>
          </a:xfrm>
        </p:spPr>
        <p:txBody>
          <a:bodyPr>
            <a:normAutofit/>
          </a:bodyPr>
          <a:lstStyle/>
          <a:p>
            <a:r>
              <a:rPr lang="en-GB" dirty="0" smtClean="0">
                <a:latin typeface="Twinkl Cursive Looped" panose="02000000000000000000" pitchFamily="2" charset="0"/>
              </a:rPr>
              <a:t>The ECO-council meet every fortnight for a meeting. A register of attendance is taken and minutes are recorded. </a:t>
            </a:r>
          </a:p>
          <a:p>
            <a:r>
              <a:rPr lang="en-GB" dirty="0" smtClean="0">
                <a:latin typeface="Twinkl Cursive Looped" panose="02000000000000000000" pitchFamily="2" charset="0"/>
              </a:rPr>
              <a:t>We have spent time these first few meetings to establish what simple tasks they can complete in order to improve our school sustainability (their jobs list.)</a:t>
            </a:r>
          </a:p>
          <a:p>
            <a:r>
              <a:rPr lang="en-GB" dirty="0" smtClean="0">
                <a:latin typeface="Twinkl Cursive Looped" panose="02000000000000000000" pitchFamily="2" charset="0"/>
              </a:rPr>
              <a:t>The reps decided on what we, as a school, were going to recycling for the project. </a:t>
            </a:r>
            <a:r>
              <a:rPr lang="en-GB" dirty="0" smtClean="0">
                <a:latin typeface="Twinkl Cursive Looped" panose="02000000000000000000" pitchFamily="2" charset="0"/>
              </a:rPr>
              <a:t>We will compile </a:t>
            </a:r>
            <a:r>
              <a:rPr lang="en-GB" dirty="0" smtClean="0">
                <a:latin typeface="Twinkl Cursive Looped" panose="02000000000000000000" pitchFamily="2" charset="0"/>
              </a:rPr>
              <a:t>a list of the recycled objects and a vote </a:t>
            </a:r>
            <a:r>
              <a:rPr lang="en-GB" dirty="0" smtClean="0">
                <a:latin typeface="Twinkl Cursive Looped" panose="02000000000000000000" pitchFamily="2" charset="0"/>
              </a:rPr>
              <a:t>will be</a:t>
            </a:r>
            <a:r>
              <a:rPr lang="en-GB" dirty="0" smtClean="0">
                <a:latin typeface="Twinkl Cursive Looped" panose="02000000000000000000" pitchFamily="2" charset="0"/>
              </a:rPr>
              <a:t> taken </a:t>
            </a:r>
            <a:r>
              <a:rPr lang="en-GB" dirty="0" smtClean="0">
                <a:latin typeface="Twinkl Cursive Looped" panose="02000000000000000000" pitchFamily="2" charset="0"/>
              </a:rPr>
              <a:t>on what items we will recycle as a school for the following terms. Every child in the school will take part in this vote so they have a voice.</a:t>
            </a:r>
          </a:p>
          <a:p>
            <a:r>
              <a:rPr lang="en-GB" dirty="0" smtClean="0">
                <a:latin typeface="Twinkl Cursive Looped" panose="02000000000000000000" pitchFamily="2" charset="0"/>
              </a:rPr>
              <a:t> The reps will also ask their classes each half term what they feel would make our school more Eco-friendly and sustainable. These suggestions can be brought to meetings and we can find solutions to overcome them together.</a:t>
            </a:r>
            <a:endParaRPr lang="en-GB" dirty="0">
              <a:latin typeface="Twinkl Cursive Looped" panose="02000000000000000000" pitchFamily="2" charset="0"/>
            </a:endParaRPr>
          </a:p>
        </p:txBody>
      </p:sp>
      <p:pic>
        <p:nvPicPr>
          <p:cNvPr id="7" name="Picture 6"/>
          <p:cNvPicPr>
            <a:picLocks noChangeAspect="1"/>
          </p:cNvPicPr>
          <p:nvPr/>
        </p:nvPicPr>
        <p:blipFill>
          <a:blip r:embed="rId3"/>
          <a:stretch>
            <a:fillRect/>
          </a:stretch>
        </p:blipFill>
        <p:spPr>
          <a:xfrm>
            <a:off x="8976575" y="4301544"/>
            <a:ext cx="3009755" cy="2120753"/>
          </a:xfrm>
          <a:prstGeom prst="rect">
            <a:avLst/>
          </a:prstGeom>
        </p:spPr>
      </p:pic>
    </p:spTree>
    <p:extLst>
      <p:ext uri="{BB962C8B-B14F-4D97-AF65-F5344CB8AC3E}">
        <p14:creationId xmlns:p14="http://schemas.microsoft.com/office/powerpoint/2010/main" val="2467273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313386"/>
            <a:ext cx="9007579" cy="1206322"/>
          </a:xfrm>
        </p:spPr>
        <p:txBody>
          <a:bodyPr>
            <a:normAutofit fontScale="90000"/>
          </a:bodyPr>
          <a:lstStyle/>
          <a:p>
            <a:r>
              <a:rPr lang="en-GB" dirty="0" smtClean="0">
                <a:latin typeface="Twinkl Cursive Looped" panose="02000000000000000000" pitchFamily="2" charset="0"/>
              </a:rPr>
              <a:t>3. Through each topic based plan, teachers will aim to include an environmental element.</a:t>
            </a:r>
            <a:endParaRPr lang="en-GB" dirty="0">
              <a:latin typeface="Twinkl Cursive Looped" panose="02000000000000000000" pitchFamily="2" charset="0"/>
            </a:endParaRPr>
          </a:p>
        </p:txBody>
      </p:sp>
      <p:sp>
        <p:nvSpPr>
          <p:cNvPr id="5" name="Content Placeholder 4"/>
          <p:cNvSpPr>
            <a:spLocks noGrp="1"/>
          </p:cNvSpPr>
          <p:nvPr>
            <p:ph idx="1"/>
          </p:nvPr>
        </p:nvSpPr>
        <p:spPr>
          <a:xfrm>
            <a:off x="677333" y="1519708"/>
            <a:ext cx="8054542" cy="5151548"/>
          </a:xfrm>
        </p:spPr>
        <p:txBody>
          <a:bodyPr>
            <a:normAutofit fontScale="77500" lnSpcReduction="20000"/>
          </a:bodyPr>
          <a:lstStyle/>
          <a:p>
            <a:r>
              <a:rPr lang="en-GB" sz="2300" dirty="0" smtClean="0">
                <a:latin typeface="Twinkl Cursive Looped" panose="02000000000000000000" pitchFamily="2" charset="0"/>
              </a:rPr>
              <a:t>Curriculum planning- each year group were asked to select what ECO-element they were going to include in their topic planning for each term and record it on the grid.</a:t>
            </a:r>
          </a:p>
          <a:p>
            <a:r>
              <a:rPr lang="en-GB" sz="2300" dirty="0" smtClean="0">
                <a:latin typeface="Twinkl Cursive Looped" panose="02000000000000000000" pitchFamily="2" charset="0"/>
              </a:rPr>
              <a:t>As mentioned earlier there are ten topics within Eco-schools that need to be covered. Many of these can be done within a morning/afternoon session. It doesn’t have to consist of major planning or resource collecting, but through discussion, sharing topics in the news (currently on extinction rebellion) all of these can be recorded with an example of work, photos, and comments the children have made </a:t>
            </a:r>
            <a:r>
              <a:rPr lang="en-GB" sz="2300" dirty="0" smtClean="0">
                <a:latin typeface="Twinkl Cursive Looped" panose="02000000000000000000" pitchFamily="2" charset="0"/>
              </a:rPr>
              <a:t>and then </a:t>
            </a:r>
            <a:r>
              <a:rPr lang="en-GB" sz="2300" dirty="0" smtClean="0">
                <a:latin typeface="Twinkl Cursive Looped" panose="02000000000000000000" pitchFamily="2" charset="0"/>
              </a:rPr>
              <a:t>presented in your year groups ECO-journals. </a:t>
            </a:r>
          </a:p>
          <a:p>
            <a:r>
              <a:rPr lang="en-GB" sz="2300" dirty="0" smtClean="0">
                <a:latin typeface="Twinkl Cursive Looped" panose="02000000000000000000" pitchFamily="2" charset="0"/>
              </a:rPr>
              <a:t>All of these topics are cross-curricular so you may have covered something in science, maths, history and RE, therefore make a note mark on the planning of the ECO topic/element that you have met, choose a super piece of work and put it into the </a:t>
            </a:r>
            <a:r>
              <a:rPr lang="en-GB" sz="2300" dirty="0" smtClean="0">
                <a:latin typeface="Twinkl Cursive Looped" panose="02000000000000000000" pitchFamily="2" charset="0"/>
              </a:rPr>
              <a:t>ECO-journal. You </a:t>
            </a:r>
            <a:r>
              <a:rPr lang="en-GB" sz="2300" dirty="0" smtClean="0">
                <a:latin typeface="Twinkl Cursive Looped" panose="02000000000000000000" pitchFamily="2" charset="0"/>
              </a:rPr>
              <a:t>will be amazed as to how many times throughout the year that this will happen, the more evidence we have the more chance we have of securing the Green Flag. </a:t>
            </a:r>
          </a:p>
          <a:p>
            <a:r>
              <a:rPr lang="en-GB" sz="2300" dirty="0" smtClean="0">
                <a:latin typeface="Twinkl Cursive Looped" panose="02000000000000000000" pitchFamily="2" charset="0"/>
              </a:rPr>
              <a:t>The Eco-reps will collect these half termly and we will record the topics that have been covered. This information is evidence for our steps to achieving the ultimate GREEN FLAG!</a:t>
            </a:r>
          </a:p>
          <a:p>
            <a:endParaRPr lang="en-GB" dirty="0" smtClean="0">
              <a:latin typeface="Twinkl Cursive Looped" panose="02000000000000000000" pitchFamily="2"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31875" y="4296438"/>
            <a:ext cx="2847975" cy="1695450"/>
          </a:xfrm>
          <a:prstGeom prst="rect">
            <a:avLst/>
          </a:prstGeom>
        </p:spPr>
      </p:pic>
    </p:spTree>
    <p:extLst>
      <p:ext uri="{BB962C8B-B14F-4D97-AF65-F5344CB8AC3E}">
        <p14:creationId xmlns:p14="http://schemas.microsoft.com/office/powerpoint/2010/main" val="35815022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6276" y="609600"/>
            <a:ext cx="8596668" cy="691166"/>
          </a:xfrm>
        </p:spPr>
        <p:txBody>
          <a:bodyPr/>
          <a:lstStyle/>
          <a:p>
            <a:r>
              <a:rPr lang="en-GB" dirty="0" smtClean="0">
                <a:latin typeface="Twinkl Cursive Looped" panose="02000000000000000000" pitchFamily="2" charset="0"/>
              </a:rPr>
              <a:t>Green Flag curriculum links criteria</a:t>
            </a:r>
            <a:endParaRPr lang="en-GB" dirty="0">
              <a:latin typeface="Twinkl Cursive Looped" panose="02000000000000000000" pitchFamily="2" charset="0"/>
            </a:endParaRPr>
          </a:p>
        </p:txBody>
      </p:sp>
      <p:sp>
        <p:nvSpPr>
          <p:cNvPr id="5" name="Content Placeholder 4"/>
          <p:cNvSpPr>
            <a:spLocks noGrp="1"/>
          </p:cNvSpPr>
          <p:nvPr>
            <p:ph idx="1"/>
          </p:nvPr>
        </p:nvSpPr>
        <p:spPr>
          <a:xfrm>
            <a:off x="586575" y="1490888"/>
            <a:ext cx="8596668" cy="3880773"/>
          </a:xfrm>
        </p:spPr>
        <p:txBody>
          <a:bodyPr/>
          <a:lstStyle/>
          <a:p>
            <a:r>
              <a:rPr lang="en-GB" sz="2000" dirty="0" smtClean="0">
                <a:latin typeface="Twinkl Cursive Looped" panose="02000000000000000000" pitchFamily="2" charset="0"/>
              </a:rPr>
              <a:t>The curriculum links MUST be made in order to achieve the green flag!</a:t>
            </a:r>
          </a:p>
          <a:p>
            <a:r>
              <a:rPr lang="en-GB" sz="2000" dirty="0" smtClean="0">
                <a:latin typeface="Twinkl Cursive Looped" panose="02000000000000000000" pitchFamily="2" charset="0"/>
              </a:rPr>
              <a:t>Environmental issues MUST have been covered in at least three areas of our curriculum; this needs to be evident in children’s work and/or schemes of work and lesson plans.</a:t>
            </a:r>
          </a:p>
          <a:p>
            <a:r>
              <a:rPr lang="en-GB" sz="2000" dirty="0" smtClean="0">
                <a:latin typeface="Twinkl Cursive Looped" panose="02000000000000000000" pitchFamily="2" charset="0"/>
              </a:rPr>
              <a:t>Our three curriculum links can not all be from the same year group or subject area, so the more of you that explore a range of the ten topics across the curriculum the better!</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299" y="4356189"/>
            <a:ext cx="2847975" cy="1695450"/>
          </a:xfrm>
          <a:prstGeom prst="rect">
            <a:avLst/>
          </a:prstGeom>
        </p:spPr>
      </p:pic>
    </p:spTree>
    <p:extLst>
      <p:ext uri="{BB962C8B-B14F-4D97-AF65-F5344CB8AC3E}">
        <p14:creationId xmlns:p14="http://schemas.microsoft.com/office/powerpoint/2010/main" val="2873926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Cursive Looped" panose="02000000000000000000" pitchFamily="2" charset="0"/>
              </a:rPr>
              <a:t>3. To encourage better community links across the whole school.</a:t>
            </a:r>
            <a:endParaRPr lang="en-GB" dirty="0">
              <a:latin typeface="Twinkl Cursive Looped" panose="02000000000000000000" pitchFamily="2" charset="0"/>
            </a:endParaRPr>
          </a:p>
        </p:txBody>
      </p:sp>
      <p:sp>
        <p:nvSpPr>
          <p:cNvPr id="5" name="Content Placeholder 4"/>
          <p:cNvSpPr>
            <a:spLocks noGrp="1"/>
          </p:cNvSpPr>
          <p:nvPr>
            <p:ph idx="1"/>
          </p:nvPr>
        </p:nvSpPr>
        <p:spPr/>
        <p:txBody>
          <a:bodyPr/>
          <a:lstStyle/>
          <a:p>
            <a:pPr marL="0" indent="0">
              <a:buNone/>
            </a:pPr>
            <a:r>
              <a:rPr lang="en-GB" dirty="0" smtClean="0">
                <a:latin typeface="Twinkl Cursive Looped" panose="02000000000000000000" pitchFamily="2" charset="0"/>
              </a:rPr>
              <a:t>ECOFEST!</a:t>
            </a:r>
          </a:p>
          <a:p>
            <a:r>
              <a:rPr lang="en-GB" dirty="0" smtClean="0">
                <a:latin typeface="Twinkl Cursive Looped" panose="02000000000000000000" pitchFamily="2" charset="0"/>
              </a:rPr>
              <a:t>This is the best way of achieving this objective and ultimately showcasing what our school is doing towards securing our sustainability.</a:t>
            </a:r>
          </a:p>
          <a:p>
            <a:r>
              <a:rPr lang="en-GB" dirty="0" smtClean="0">
                <a:latin typeface="Twinkl Cursive Looped" panose="02000000000000000000" pitchFamily="2" charset="0"/>
              </a:rPr>
              <a:t>It also demonstrates our understanding of environmental issues and what solutions we have put in place, as a school, to over come them.</a:t>
            </a:r>
          </a:p>
          <a:p>
            <a:endParaRPr lang="en-GB" dirty="0" smtClean="0"/>
          </a:p>
        </p:txBody>
      </p:sp>
    </p:spTree>
    <p:extLst>
      <p:ext uri="{BB962C8B-B14F-4D97-AF65-F5344CB8AC3E}">
        <p14:creationId xmlns:p14="http://schemas.microsoft.com/office/powerpoint/2010/main" val="23841104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Content Placeholder 20"/>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3890661" y="339143"/>
            <a:ext cx="2857500" cy="1400175"/>
          </a:xfrm>
        </p:spPr>
      </p:pic>
      <p:sp>
        <p:nvSpPr>
          <p:cNvPr id="26" name="Content Placeholder 25"/>
          <p:cNvSpPr>
            <a:spLocks noGrp="1"/>
          </p:cNvSpPr>
          <p:nvPr>
            <p:ph sz="half" idx="2"/>
          </p:nvPr>
        </p:nvSpPr>
        <p:spPr>
          <a:xfrm>
            <a:off x="677335" y="2194417"/>
            <a:ext cx="8596668" cy="4386687"/>
          </a:xfrm>
        </p:spPr>
        <p:txBody>
          <a:bodyPr/>
          <a:lstStyle/>
          <a:p>
            <a:r>
              <a:rPr lang="en-GB" sz="2000" dirty="0" smtClean="0">
                <a:latin typeface="Twinkl Cursive Looped" panose="02000000000000000000" pitchFamily="2" charset="0"/>
              </a:rPr>
              <a:t>ECOFEST is to create an informed and interactive approach to environmental issues within our school, community, country and world.</a:t>
            </a:r>
          </a:p>
          <a:p>
            <a:r>
              <a:rPr lang="en-GB" sz="2000" dirty="0" smtClean="0">
                <a:latin typeface="Twinkl Cursive Looped" panose="02000000000000000000" pitchFamily="2" charset="0"/>
              </a:rPr>
              <a:t>To highlight the problems, discuss the solutions, mobilise action and praise those who are already successfully addressing those issues.</a:t>
            </a:r>
          </a:p>
          <a:p>
            <a:r>
              <a:rPr lang="en-GB" sz="2000" dirty="0" smtClean="0">
                <a:latin typeface="Twinkl Cursive Looped" panose="02000000000000000000" pitchFamily="2" charset="0"/>
              </a:rPr>
              <a:t>To promote awareness of the Eco-schools ten topics, </a:t>
            </a:r>
            <a:r>
              <a:rPr lang="en-GB" sz="2000" dirty="0" smtClean="0">
                <a:latin typeface="Twinkl Cursive Looped" panose="02000000000000000000" pitchFamily="2" charset="0"/>
              </a:rPr>
              <a:t>we </a:t>
            </a:r>
            <a:r>
              <a:rPr lang="en-GB" sz="2000" dirty="0" smtClean="0">
                <a:latin typeface="Twinkl Cursive Looped" panose="02000000000000000000" pitchFamily="2" charset="0"/>
              </a:rPr>
              <a:t>require </a:t>
            </a:r>
            <a:r>
              <a:rPr lang="en-GB" sz="2000" dirty="0" smtClean="0">
                <a:latin typeface="Twinkl Cursive Looped" panose="02000000000000000000" pitchFamily="2" charset="0"/>
              </a:rPr>
              <a:t>an exhibitor to represent each of those.</a:t>
            </a:r>
          </a:p>
          <a:p>
            <a:r>
              <a:rPr lang="en-GB" sz="2000" dirty="0" smtClean="0">
                <a:latin typeface="Twinkl Cursive Looped" panose="02000000000000000000" pitchFamily="2" charset="0"/>
              </a:rPr>
              <a:t>Each exhibitor for each topic will have a table top whereby they can display their information and demonstrate.</a:t>
            </a:r>
          </a:p>
          <a:p>
            <a:r>
              <a:rPr lang="en-GB" sz="2000" dirty="0" smtClean="0">
                <a:latin typeface="Twinkl Cursive Looped" panose="02000000000000000000" pitchFamily="2" charset="0"/>
              </a:rPr>
              <a:t>It will be an afternoon event beginning immediately after the hall has been cleared and continue on after school until 4:30pm for parents/carers to come and enjoy the festival as well and spread the word of a greener world!</a:t>
            </a:r>
          </a:p>
          <a:p>
            <a:endParaRPr lang="en-GB" dirty="0" smtClean="0"/>
          </a:p>
        </p:txBody>
      </p:sp>
      <p:sp>
        <p:nvSpPr>
          <p:cNvPr id="2" name="TextBox 1"/>
          <p:cNvSpPr txBox="1"/>
          <p:nvPr/>
        </p:nvSpPr>
        <p:spPr>
          <a:xfrm>
            <a:off x="824248" y="824248"/>
            <a:ext cx="2897746" cy="830997"/>
          </a:xfrm>
          <a:prstGeom prst="rect">
            <a:avLst/>
          </a:prstGeom>
          <a:noFill/>
        </p:spPr>
        <p:txBody>
          <a:bodyPr wrap="square" rtlCol="0">
            <a:spAutoFit/>
          </a:bodyPr>
          <a:lstStyle/>
          <a:p>
            <a:r>
              <a:rPr lang="en-GB" sz="2400" dirty="0" smtClean="0">
                <a:latin typeface="Twinkl Cursive Looped" panose="02000000000000000000" pitchFamily="2" charset="0"/>
              </a:rPr>
              <a:t>Set the date…</a:t>
            </a:r>
          </a:p>
          <a:p>
            <a:r>
              <a:rPr lang="en-GB" sz="2400" dirty="0" smtClean="0">
                <a:latin typeface="Twinkl Cursive Looped" panose="02000000000000000000" pitchFamily="2" charset="0"/>
              </a:rPr>
              <a:t>Tuesday 10</a:t>
            </a:r>
            <a:r>
              <a:rPr lang="en-GB" sz="2400" baseline="30000" dirty="0" smtClean="0">
                <a:latin typeface="Twinkl Cursive Looped" panose="02000000000000000000" pitchFamily="2" charset="0"/>
              </a:rPr>
              <a:t>th</a:t>
            </a:r>
            <a:r>
              <a:rPr lang="en-GB" sz="2400" dirty="0" smtClean="0">
                <a:latin typeface="Twinkl Cursive Looped" panose="02000000000000000000" pitchFamily="2" charset="0"/>
              </a:rPr>
              <a:t> March!</a:t>
            </a:r>
            <a:endParaRPr lang="en-GB" sz="2400" dirty="0">
              <a:latin typeface="Twinkl Cursive Looped" panose="02000000000000000000" pitchFamily="2" charset="0"/>
            </a:endParaRPr>
          </a:p>
        </p:txBody>
      </p:sp>
    </p:spTree>
    <p:extLst>
      <p:ext uri="{BB962C8B-B14F-4D97-AF65-F5344CB8AC3E}">
        <p14:creationId xmlns:p14="http://schemas.microsoft.com/office/powerpoint/2010/main" val="1939131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65588" y="1529614"/>
            <a:ext cx="1168382" cy="1133331"/>
          </a:xfrm>
        </p:spPr>
      </p:pic>
      <p:sp>
        <p:nvSpPr>
          <p:cNvPr id="5" name="TextBox 4"/>
          <p:cNvSpPr txBox="1"/>
          <p:nvPr/>
        </p:nvSpPr>
        <p:spPr>
          <a:xfrm>
            <a:off x="842610" y="1327697"/>
            <a:ext cx="9848335" cy="369332"/>
          </a:xfrm>
          <a:prstGeom prst="rect">
            <a:avLst/>
          </a:prstGeom>
          <a:noFill/>
        </p:spPr>
        <p:txBody>
          <a:bodyPr wrap="square" rtlCol="0">
            <a:spAutoFit/>
          </a:bodyPr>
          <a:lstStyle/>
          <a:p>
            <a:r>
              <a:rPr lang="en-GB" dirty="0" smtClean="0">
                <a:latin typeface="Twinkl Cursive Looped" panose="02000000000000000000" pitchFamily="2" charset="0"/>
              </a:rPr>
              <a:t>Biodiversity			Energy 		Global Citizenship 	Healthy Living		Litter</a:t>
            </a:r>
            <a:endParaRPr lang="en-GB" dirty="0">
              <a:latin typeface="Twinkl Cursive Looped" panose="02000000000000000000" pitchFamily="2"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3706" y="1479324"/>
            <a:ext cx="1174406" cy="113917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6634" y="1587648"/>
            <a:ext cx="1297973" cy="1259034"/>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38871" y="1320806"/>
            <a:ext cx="1636023" cy="1586942"/>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720764" y="1383327"/>
            <a:ext cx="1664051" cy="1614129"/>
          </a:xfrm>
          <a:prstGeom prst="rect">
            <a:avLst/>
          </a:prstGeom>
        </p:spPr>
      </p:pic>
      <p:sp>
        <p:nvSpPr>
          <p:cNvPr id="10" name="TextBox 9"/>
          <p:cNvSpPr txBox="1"/>
          <p:nvPr/>
        </p:nvSpPr>
        <p:spPr>
          <a:xfrm>
            <a:off x="647459" y="4363268"/>
            <a:ext cx="9848335" cy="369332"/>
          </a:xfrm>
          <a:prstGeom prst="rect">
            <a:avLst/>
          </a:prstGeom>
          <a:noFill/>
        </p:spPr>
        <p:txBody>
          <a:bodyPr wrap="square" rtlCol="0">
            <a:spAutoFit/>
          </a:bodyPr>
          <a:lstStyle/>
          <a:p>
            <a:r>
              <a:rPr lang="en-GB" dirty="0" smtClean="0">
                <a:latin typeface="Twinkl Cursive Looped" panose="02000000000000000000" pitchFamily="2" charset="0"/>
              </a:rPr>
              <a:t>  Marine			School grounds           Transport			Waste                   Water	</a:t>
            </a:r>
            <a:endParaRPr lang="en-GB" dirty="0">
              <a:latin typeface="Twinkl Cursive Looped" panose="02000000000000000000" pitchFamily="2" charset="0"/>
            </a:endParaRPr>
          </a:p>
        </p:txBody>
      </p:sp>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3242" y="4621776"/>
            <a:ext cx="1346359" cy="1305968"/>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53850" y="4586688"/>
            <a:ext cx="1470416" cy="1426304"/>
          </a:xfrm>
          <a:prstGeom prst="rect">
            <a:avLst/>
          </a:prstGeom>
        </p:spPr>
      </p:pic>
      <p:pic>
        <p:nvPicPr>
          <p:cNvPr id="13" name="Picture 1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638515" y="4587191"/>
            <a:ext cx="1483326" cy="1438826"/>
          </a:xfrm>
          <a:prstGeom prst="rect">
            <a:avLst/>
          </a:prstGeom>
        </p:spPr>
      </p:pic>
      <p:pic>
        <p:nvPicPr>
          <p:cNvPr id="14" name="Picture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16132" y="4644737"/>
            <a:ext cx="1322688" cy="1283007"/>
          </a:xfrm>
          <a:prstGeom prst="rect">
            <a:avLst/>
          </a:prstGeom>
        </p:spPr>
      </p:pic>
      <p:pic>
        <p:nvPicPr>
          <p:cNvPr id="15" name="Picture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20764" y="4602785"/>
            <a:ext cx="1409185" cy="1366909"/>
          </a:xfrm>
          <a:prstGeom prst="rect">
            <a:avLst/>
          </a:prstGeom>
        </p:spPr>
      </p:pic>
      <p:pic>
        <p:nvPicPr>
          <p:cNvPr id="17" name="Content Placeholder 2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88660" y="67138"/>
            <a:ext cx="2857500" cy="1134909"/>
          </a:xfrm>
          <a:prstGeom prst="rect">
            <a:avLst/>
          </a:prstGeom>
        </p:spPr>
      </p:pic>
      <p:sp>
        <p:nvSpPr>
          <p:cNvPr id="18" name="TextBox 17"/>
          <p:cNvSpPr txBox="1"/>
          <p:nvPr/>
        </p:nvSpPr>
        <p:spPr>
          <a:xfrm>
            <a:off x="703656" y="2472216"/>
            <a:ext cx="1867437" cy="1754326"/>
          </a:xfrm>
          <a:prstGeom prst="rect">
            <a:avLst/>
          </a:prstGeom>
          <a:noFill/>
        </p:spPr>
        <p:txBody>
          <a:bodyPr wrap="square" rtlCol="0">
            <a:spAutoFit/>
          </a:bodyPr>
          <a:lstStyle/>
          <a:p>
            <a:r>
              <a:rPr lang="en-GB" dirty="0" smtClean="0">
                <a:latin typeface="Twinkl Cursive Looped" panose="02000000000000000000" pitchFamily="2" charset="0"/>
              </a:rPr>
              <a:t>Beekeeping association,</a:t>
            </a:r>
          </a:p>
          <a:p>
            <a:r>
              <a:rPr lang="en-GB" dirty="0" smtClean="0">
                <a:latin typeface="Twinkl Cursive Looped" panose="02000000000000000000" pitchFamily="2" charset="0"/>
              </a:rPr>
              <a:t>Hereford wildlife trust-</a:t>
            </a:r>
          </a:p>
          <a:p>
            <a:r>
              <a:rPr lang="en-GB" dirty="0" smtClean="0">
                <a:latin typeface="Twinkl Cursive Looped" panose="02000000000000000000" pitchFamily="2" charset="0"/>
              </a:rPr>
              <a:t>Hedgehogs</a:t>
            </a:r>
          </a:p>
          <a:p>
            <a:endParaRPr lang="en-GB" dirty="0">
              <a:latin typeface="Twinkl Cursive Looped" panose="02000000000000000000" pitchFamily="2" charset="0"/>
            </a:endParaRPr>
          </a:p>
        </p:txBody>
      </p:sp>
      <p:sp>
        <p:nvSpPr>
          <p:cNvPr id="19" name="TextBox 18"/>
          <p:cNvSpPr txBox="1"/>
          <p:nvPr/>
        </p:nvSpPr>
        <p:spPr>
          <a:xfrm>
            <a:off x="593241" y="5901907"/>
            <a:ext cx="1346360" cy="646331"/>
          </a:xfrm>
          <a:prstGeom prst="rect">
            <a:avLst/>
          </a:prstGeom>
          <a:noFill/>
        </p:spPr>
        <p:txBody>
          <a:bodyPr wrap="square" rtlCol="0">
            <a:spAutoFit/>
          </a:bodyPr>
          <a:lstStyle/>
          <a:p>
            <a:r>
              <a:rPr lang="en-GB" dirty="0" smtClean="0">
                <a:latin typeface="Twinkl Cursive Looped" panose="02000000000000000000" pitchFamily="2" charset="0"/>
              </a:rPr>
              <a:t>River/canal trust</a:t>
            </a:r>
            <a:endParaRPr lang="en-GB" dirty="0">
              <a:latin typeface="Twinkl Cursive Looped" panose="02000000000000000000" pitchFamily="2" charset="0"/>
            </a:endParaRPr>
          </a:p>
        </p:txBody>
      </p:sp>
      <p:sp>
        <p:nvSpPr>
          <p:cNvPr id="20" name="TextBox 19"/>
          <p:cNvSpPr txBox="1"/>
          <p:nvPr/>
        </p:nvSpPr>
        <p:spPr>
          <a:xfrm>
            <a:off x="2837544" y="2444803"/>
            <a:ext cx="1431967" cy="369332"/>
          </a:xfrm>
          <a:prstGeom prst="rect">
            <a:avLst/>
          </a:prstGeom>
          <a:noFill/>
        </p:spPr>
        <p:txBody>
          <a:bodyPr wrap="square" rtlCol="0">
            <a:spAutoFit/>
          </a:bodyPr>
          <a:lstStyle/>
          <a:p>
            <a:r>
              <a:rPr lang="en-GB" dirty="0" smtClean="0">
                <a:latin typeface="Twinkl Cursive Looped" panose="02000000000000000000" pitchFamily="2" charset="0"/>
              </a:rPr>
              <a:t>Jane </a:t>
            </a:r>
            <a:r>
              <a:rPr lang="en-GB" dirty="0" smtClean="0">
                <a:latin typeface="Twinkl Cursive Looped" panose="02000000000000000000" pitchFamily="2" charset="0"/>
              </a:rPr>
              <a:t>Denny</a:t>
            </a:r>
            <a:endParaRPr lang="en-GB" dirty="0" smtClean="0">
              <a:latin typeface="Twinkl Cursive Looped" panose="02000000000000000000" pitchFamily="2" charset="0"/>
            </a:endParaRPr>
          </a:p>
        </p:txBody>
      </p:sp>
      <p:sp>
        <p:nvSpPr>
          <p:cNvPr id="22" name="TextBox 21"/>
          <p:cNvSpPr txBox="1"/>
          <p:nvPr/>
        </p:nvSpPr>
        <p:spPr>
          <a:xfrm>
            <a:off x="6790013" y="2542971"/>
            <a:ext cx="1867437" cy="1477328"/>
          </a:xfrm>
          <a:prstGeom prst="rect">
            <a:avLst/>
          </a:prstGeom>
          <a:noFill/>
        </p:spPr>
        <p:txBody>
          <a:bodyPr wrap="square" rtlCol="0">
            <a:spAutoFit/>
          </a:bodyPr>
          <a:lstStyle/>
          <a:p>
            <a:r>
              <a:rPr lang="en-GB" dirty="0" smtClean="0">
                <a:latin typeface="Twinkl Cursive Looped" panose="02000000000000000000" pitchFamily="2" charset="0"/>
              </a:rPr>
              <a:t>Public health team for Herefordshire.</a:t>
            </a:r>
          </a:p>
          <a:p>
            <a:r>
              <a:rPr lang="en-GB" dirty="0" smtClean="0">
                <a:latin typeface="Twinkl Cursive Looped" panose="02000000000000000000" pitchFamily="2" charset="0"/>
              </a:rPr>
              <a:t>Growing local.</a:t>
            </a:r>
          </a:p>
          <a:p>
            <a:endParaRPr lang="en-GB" dirty="0">
              <a:latin typeface="Twinkl Cursive Looped" panose="02000000000000000000" pitchFamily="2" charset="0"/>
            </a:endParaRPr>
          </a:p>
        </p:txBody>
      </p:sp>
      <p:sp>
        <p:nvSpPr>
          <p:cNvPr id="23" name="TextBox 22"/>
          <p:cNvSpPr txBox="1"/>
          <p:nvPr/>
        </p:nvSpPr>
        <p:spPr>
          <a:xfrm>
            <a:off x="8974938" y="2639963"/>
            <a:ext cx="1716007" cy="646331"/>
          </a:xfrm>
          <a:prstGeom prst="rect">
            <a:avLst/>
          </a:prstGeom>
          <a:noFill/>
        </p:spPr>
        <p:txBody>
          <a:bodyPr wrap="square" rtlCol="0">
            <a:spAutoFit/>
          </a:bodyPr>
          <a:lstStyle/>
          <a:p>
            <a:r>
              <a:rPr lang="en-GB" dirty="0" smtClean="0">
                <a:latin typeface="Twinkl Cursive Looped" panose="02000000000000000000" pitchFamily="2" charset="0"/>
              </a:rPr>
              <a:t>Stop-the-drop</a:t>
            </a:r>
          </a:p>
          <a:p>
            <a:r>
              <a:rPr lang="en-GB" dirty="0" smtClean="0">
                <a:latin typeface="Twinkl Cursive Looped" panose="02000000000000000000" pitchFamily="2" charset="0"/>
              </a:rPr>
              <a:t>-Jane Denny</a:t>
            </a:r>
            <a:endParaRPr lang="en-GB" dirty="0">
              <a:latin typeface="Twinkl Cursive Looped" panose="02000000000000000000" pitchFamily="2" charset="0"/>
            </a:endParaRPr>
          </a:p>
        </p:txBody>
      </p:sp>
      <p:sp>
        <p:nvSpPr>
          <p:cNvPr id="25" name="TextBox 24"/>
          <p:cNvSpPr txBox="1"/>
          <p:nvPr/>
        </p:nvSpPr>
        <p:spPr>
          <a:xfrm>
            <a:off x="4843491" y="5864954"/>
            <a:ext cx="1346360" cy="369332"/>
          </a:xfrm>
          <a:prstGeom prst="rect">
            <a:avLst/>
          </a:prstGeom>
          <a:noFill/>
        </p:spPr>
        <p:txBody>
          <a:bodyPr wrap="square" rtlCol="0">
            <a:spAutoFit/>
          </a:bodyPr>
          <a:lstStyle/>
          <a:p>
            <a:r>
              <a:rPr lang="en-GB" dirty="0" err="1" smtClean="0">
                <a:latin typeface="Twinkl Cursive Looped" panose="02000000000000000000" pitchFamily="2" charset="0"/>
              </a:rPr>
              <a:t>Sustrans</a:t>
            </a:r>
            <a:endParaRPr lang="en-GB" dirty="0">
              <a:latin typeface="Twinkl Cursive Looped" panose="02000000000000000000" pitchFamily="2" charset="0"/>
            </a:endParaRPr>
          </a:p>
        </p:txBody>
      </p:sp>
      <p:sp>
        <p:nvSpPr>
          <p:cNvPr id="27" name="TextBox 26"/>
          <p:cNvSpPr txBox="1"/>
          <p:nvPr/>
        </p:nvSpPr>
        <p:spPr>
          <a:xfrm>
            <a:off x="6816132" y="5726454"/>
            <a:ext cx="1890176" cy="923330"/>
          </a:xfrm>
          <a:prstGeom prst="rect">
            <a:avLst/>
          </a:prstGeom>
          <a:noFill/>
        </p:spPr>
        <p:txBody>
          <a:bodyPr wrap="square" rtlCol="0">
            <a:spAutoFit/>
          </a:bodyPr>
          <a:lstStyle/>
          <a:p>
            <a:r>
              <a:rPr lang="en-GB" dirty="0" err="1" smtClean="0">
                <a:latin typeface="Twinkl Cursive Looped" panose="02000000000000000000" pitchFamily="2" charset="0"/>
              </a:rPr>
              <a:t>Envirosort</a:t>
            </a:r>
            <a:r>
              <a:rPr lang="en-GB" dirty="0" smtClean="0">
                <a:latin typeface="Twinkl Cursive Looped" panose="02000000000000000000" pitchFamily="2" charset="0"/>
              </a:rPr>
              <a:t>-Severn waste services</a:t>
            </a:r>
            <a:endParaRPr lang="en-GB" dirty="0">
              <a:latin typeface="Twinkl Cursive Looped" panose="02000000000000000000" pitchFamily="2" charset="0"/>
            </a:endParaRPr>
          </a:p>
        </p:txBody>
      </p:sp>
      <p:sp>
        <p:nvSpPr>
          <p:cNvPr id="28" name="TextBox 27"/>
          <p:cNvSpPr txBox="1"/>
          <p:nvPr/>
        </p:nvSpPr>
        <p:spPr>
          <a:xfrm>
            <a:off x="8982708" y="5763407"/>
            <a:ext cx="1513086" cy="369332"/>
          </a:xfrm>
          <a:prstGeom prst="rect">
            <a:avLst/>
          </a:prstGeom>
          <a:noFill/>
        </p:spPr>
        <p:txBody>
          <a:bodyPr wrap="square" rtlCol="0">
            <a:spAutoFit/>
          </a:bodyPr>
          <a:lstStyle/>
          <a:p>
            <a:r>
              <a:rPr lang="en-GB" dirty="0" smtClean="0">
                <a:latin typeface="Twinkl Cursive Looped" panose="02000000000000000000" pitchFamily="2" charset="0"/>
              </a:rPr>
              <a:t>Welsh Water</a:t>
            </a:r>
            <a:endParaRPr lang="en-GB" dirty="0">
              <a:latin typeface="Twinkl Cursive Looped" panose="02000000000000000000" pitchFamily="2" charset="0"/>
            </a:endParaRPr>
          </a:p>
        </p:txBody>
      </p:sp>
      <p:sp>
        <p:nvSpPr>
          <p:cNvPr id="29" name="TextBox 28"/>
          <p:cNvSpPr txBox="1"/>
          <p:nvPr/>
        </p:nvSpPr>
        <p:spPr>
          <a:xfrm>
            <a:off x="5003775" y="2581485"/>
            <a:ext cx="1346360" cy="369332"/>
          </a:xfrm>
          <a:prstGeom prst="rect">
            <a:avLst/>
          </a:prstGeom>
          <a:noFill/>
        </p:spPr>
        <p:txBody>
          <a:bodyPr wrap="square" rtlCol="0">
            <a:spAutoFit/>
          </a:bodyPr>
          <a:lstStyle/>
          <a:p>
            <a:r>
              <a:rPr lang="en-GB" dirty="0" smtClean="0">
                <a:latin typeface="Twinkl Cursive Looped" panose="02000000000000000000" pitchFamily="2" charset="0"/>
              </a:rPr>
              <a:t>Oxfam</a:t>
            </a:r>
            <a:endParaRPr lang="en-GB" dirty="0">
              <a:latin typeface="Twinkl Cursive Looped" panose="02000000000000000000" pitchFamily="2" charset="0"/>
            </a:endParaRPr>
          </a:p>
        </p:txBody>
      </p:sp>
      <p:sp>
        <p:nvSpPr>
          <p:cNvPr id="31" name="5-Point Star 30"/>
          <p:cNvSpPr/>
          <p:nvPr/>
        </p:nvSpPr>
        <p:spPr>
          <a:xfrm>
            <a:off x="254299" y="2895441"/>
            <a:ext cx="335282" cy="299052"/>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1011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64432"/>
            <a:ext cx="8596668" cy="737936"/>
          </a:xfrm>
        </p:spPr>
        <p:txBody>
          <a:bodyPr/>
          <a:lstStyle/>
          <a:p>
            <a:r>
              <a:rPr lang="en-GB" dirty="0" smtClean="0">
                <a:latin typeface="Twinkl Cursive Looped" panose="02000000000000000000" pitchFamily="2" charset="0"/>
              </a:rPr>
              <a:t>What you can do to help…</a:t>
            </a:r>
            <a:endParaRPr lang="en-GB" dirty="0">
              <a:latin typeface="Twinkl Cursive Looped" panose="02000000000000000000" pitchFamily="2" charset="0"/>
            </a:endParaRPr>
          </a:p>
        </p:txBody>
      </p:sp>
      <p:sp>
        <p:nvSpPr>
          <p:cNvPr id="3" name="Content Placeholder 2"/>
          <p:cNvSpPr>
            <a:spLocks noGrp="1"/>
          </p:cNvSpPr>
          <p:nvPr>
            <p:ph idx="1"/>
          </p:nvPr>
        </p:nvSpPr>
        <p:spPr>
          <a:xfrm>
            <a:off x="677334" y="1287380"/>
            <a:ext cx="8899803" cy="4884822"/>
          </a:xfrm>
        </p:spPr>
        <p:txBody>
          <a:bodyPr/>
          <a:lstStyle/>
          <a:p>
            <a:r>
              <a:rPr lang="en-GB" sz="2000" dirty="0" smtClean="0">
                <a:latin typeface="Twinkl Cursive Looped" panose="02000000000000000000" pitchFamily="2" charset="0"/>
              </a:rPr>
              <a:t>Each year to make a product from recycled materials that can be sold to other children, parents/carers and grandparents.</a:t>
            </a:r>
            <a:endParaRPr lang="en-GB" sz="2000" dirty="0" smtClean="0">
              <a:latin typeface="Twinkl Cursive Looped" panose="02000000000000000000" pitchFamily="2" charset="0"/>
            </a:endParaRPr>
          </a:p>
          <a:p>
            <a:r>
              <a:rPr lang="en-GB" sz="2000" dirty="0" smtClean="0">
                <a:latin typeface="Twinkl Cursive Looped" panose="02000000000000000000" pitchFamily="2" charset="0"/>
              </a:rPr>
              <a:t>The products must be beneficial to one of the ECO schools topics, for example, bug hotels (biodiversity), tote bags to reduce usage of plastics (waste), wind chimes (school grounds)…</a:t>
            </a:r>
            <a:endParaRPr lang="en-GB" sz="2000" dirty="0">
              <a:latin typeface="Twinkl Cursive Looped" panose="02000000000000000000" pitchFamily="2" charset="0"/>
            </a:endParaRPr>
          </a:p>
        </p:txBody>
      </p:sp>
    </p:spTree>
    <p:extLst>
      <p:ext uri="{BB962C8B-B14F-4D97-AF65-F5344CB8AC3E}">
        <p14:creationId xmlns:p14="http://schemas.microsoft.com/office/powerpoint/2010/main" val="240840959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486</TotalTime>
  <Words>1733</Words>
  <Application>Microsoft Office PowerPoint</Application>
  <PresentationFormat>Widescreen</PresentationFormat>
  <Paragraphs>127</Paragraphs>
  <Slides>17</Slides>
  <Notes>17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Trebuchet MS</vt:lpstr>
      <vt:lpstr>Twinkl Cursive Looped</vt:lpstr>
      <vt:lpstr>Wingdings 3</vt:lpstr>
      <vt:lpstr>Facet</vt:lpstr>
      <vt:lpstr>ECO SCHOOLS at St Paul’s </vt:lpstr>
      <vt:lpstr>ECO-Schools programme</vt:lpstr>
      <vt:lpstr>What do Ofsted think of Eco-Schools participation?</vt:lpstr>
      <vt:lpstr>What difference does being an ECO-school make to our children’s learning?</vt:lpstr>
      <vt:lpstr>ECO SCHOOL-Ten Topics</vt:lpstr>
      <vt:lpstr>What have we already achieved and are maintaining?</vt:lpstr>
      <vt:lpstr>What else are we aiming to achieve in 2019-2020?</vt:lpstr>
      <vt:lpstr>Whole school development plan Objective 5</vt:lpstr>
      <vt:lpstr>Continued… 1. To encourage the whole school community to take responsibility for their environment. </vt:lpstr>
      <vt:lpstr>Continued… 1. To encourage the whole school community to take responsibility for their environment.</vt:lpstr>
      <vt:lpstr>2. To establish and maintain pupil voice through the Eco-council.</vt:lpstr>
      <vt:lpstr>3. Through each topic based plan, teachers will aim to include an environmental element.</vt:lpstr>
      <vt:lpstr>Green Flag curriculum links criteria</vt:lpstr>
      <vt:lpstr>3. To encourage better community links across the whole school.</vt:lpstr>
      <vt:lpstr>PowerPoint Presentation</vt:lpstr>
      <vt:lpstr>PowerPoint Presentation</vt:lpstr>
      <vt:lpstr>What you can do to help…</vt:lpstr>
    </vt:vector>
  </TitlesOfParts>
  <Company>St Pauls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 SCHOOLS</dc:title>
  <dc:creator>edisley</dc:creator>
  <cp:lastModifiedBy>edisley</cp:lastModifiedBy>
  <cp:revision>53</cp:revision>
  <cp:lastPrinted>2019-10-22T11:43:45Z</cp:lastPrinted>
  <dcterms:created xsi:type="dcterms:W3CDTF">2019-10-20T19:07:44Z</dcterms:created>
  <dcterms:modified xsi:type="dcterms:W3CDTF">2019-11-12T21:28:35Z</dcterms:modified>
</cp:coreProperties>
</file>